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57" r:id="rId5"/>
    <p:sldId id="287" r:id="rId6"/>
    <p:sldId id="288" r:id="rId7"/>
    <p:sldId id="289" r:id="rId8"/>
    <p:sldId id="290" r:id="rId9"/>
    <p:sldId id="388" r:id="rId10"/>
    <p:sldId id="389" r:id="rId11"/>
    <p:sldId id="390" r:id="rId12"/>
    <p:sldId id="391" r:id="rId13"/>
    <p:sldId id="392" r:id="rId14"/>
    <p:sldId id="383" r:id="rId15"/>
    <p:sldId id="393" r:id="rId16"/>
    <p:sldId id="394" r:id="rId17"/>
    <p:sldId id="395" r:id="rId18"/>
    <p:sldId id="396" r:id="rId19"/>
    <p:sldId id="397" r:id="rId20"/>
    <p:sldId id="398" r:id="rId21"/>
    <p:sldId id="399" r:id="rId22"/>
    <p:sldId id="400" r:id="rId23"/>
    <p:sldId id="401" r:id="rId24"/>
    <p:sldId id="402" r:id="rId25"/>
    <p:sldId id="403" r:id="rId26"/>
    <p:sldId id="404" r:id="rId27"/>
    <p:sldId id="292" r:id="rId28"/>
    <p:sldId id="405" r:id="rId29"/>
    <p:sldId id="384" r:id="rId30"/>
    <p:sldId id="406" r:id="rId31"/>
    <p:sldId id="407" r:id="rId32"/>
    <p:sldId id="296" r:id="rId33"/>
    <p:sldId id="408" r:id="rId34"/>
    <p:sldId id="385" r:id="rId35"/>
    <p:sldId id="300" r:id="rId36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B050"/>
    <a:srgbClr val="8AA3A7"/>
    <a:srgbClr val="EF3C53"/>
    <a:srgbClr val="091932"/>
    <a:srgbClr val="4EB7A0"/>
    <a:srgbClr val="25233F"/>
    <a:srgbClr val="6CD1D4"/>
    <a:srgbClr val="6EBEAF"/>
    <a:srgbClr val="7AC1A3"/>
    <a:srgbClr val="034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9DA815-05D9-FA49-AC39-170BEDFA9B26}" v="160" dt="2020-01-06T16:00:54.405"/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9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1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1/6/20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8584396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7335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3613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6213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1262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0373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694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1997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567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4313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515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681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4085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60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485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108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26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060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67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Todays learning, point number 1</a:t>
            </a:r>
          </a:p>
          <a:p>
            <a:pPr lvl="0" rtl="0"/>
            <a:r>
              <a:rPr lang="x-none"/>
              <a:t>Todays learning, point number 2</a:t>
            </a:r>
          </a:p>
          <a:p>
            <a:pPr lvl="0" rtl="0"/>
            <a:r>
              <a:rPr lang="x-none"/>
              <a:t>Todays learning, point number 3</a:t>
            </a:r>
          </a:p>
          <a:p>
            <a:pPr lvl="0" rtl="0"/>
            <a:r>
              <a:rPr lang="x-none"/>
              <a:t>Todays learning, point number 4</a:t>
            </a:r>
          </a:p>
          <a:p>
            <a:pPr lvl="0" rtl="0"/>
            <a:r>
              <a:rPr lang="x-non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74B30504-2B7A-2043-8AA9-61731CAD4426}"/>
              </a:ext>
            </a:extLst>
          </p:cNvPr>
          <p:cNvSpPr/>
          <p:nvPr/>
        </p:nvSpPr>
        <p:spPr>
          <a:xfrm>
            <a:off x="2726914" y="-1883820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Lección 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748389"/>
            <a:ext cx="3580419" cy="2112962"/>
          </a:xfrm>
        </p:spPr>
        <p:txBody>
          <a:bodyPr rtlCol="0"/>
          <a:lstStyle/>
          <a:p>
            <a:pPr rtl="0"/>
            <a:r>
              <a:rPr lang="x-none"/>
              <a:t>¿Cómo te alimentas </a:t>
            </a:r>
            <a:br>
              <a:rPr lang="en-GB" dirty="0"/>
            </a:br>
            <a:r>
              <a:rPr lang="x-none"/>
              <a:t>para ser un explorador del Ártico?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067189" cy="292537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x-none"/>
              <a:t>Océanos glaciales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227517" cy="136491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x-none"/>
              <a:t>Transversal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7818" y="415063"/>
            <a:ext cx="4262582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63ACC4-DB5E-1D4C-9B51-AFD337B039F0}"/>
              </a:ext>
            </a:extLst>
          </p:cNvPr>
          <p:cNvSpPr txBox="1"/>
          <p:nvPr/>
        </p:nvSpPr>
        <p:spPr>
          <a:xfrm>
            <a:off x="449263" y="1316886"/>
            <a:ext cx="82454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3400" b="1">
                <a:solidFill>
                  <a:srgbClr val="25243D"/>
                </a:solidFill>
                <a:latin typeface="Century Gothic Bold"/>
                <a:cs typeface="Gill Sans"/>
              </a:rPr>
              <a:t>Cuantas más calorías tiene tu comida...</a:t>
            </a:r>
          </a:p>
        </p:txBody>
      </p:sp>
      <p:sp>
        <p:nvSpPr>
          <p:cNvPr id="10" name="Left Arrow 9">
            <a:extLst>
              <a:ext uri="{FF2B5EF4-FFF2-40B4-BE49-F238E27FC236}">
                <a16:creationId xmlns:a16="http://schemas.microsoft.com/office/drawing/2014/main" id="{E6ED9FE4-EF6B-774B-84D3-B2857AEE3132}"/>
              </a:ext>
            </a:extLst>
          </p:cNvPr>
          <p:cNvSpPr/>
          <p:nvPr/>
        </p:nvSpPr>
        <p:spPr>
          <a:xfrm>
            <a:off x="467519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15" name="Left Arrow 14">
            <a:extLst>
              <a:ext uri="{FF2B5EF4-FFF2-40B4-BE49-F238E27FC236}">
                <a16:creationId xmlns:a16="http://schemas.microsoft.com/office/drawing/2014/main" id="{AC7ED3B8-D558-8548-9CC2-65107698B873}"/>
              </a:ext>
            </a:extLst>
          </p:cNvPr>
          <p:cNvSpPr/>
          <p:nvPr/>
        </p:nvSpPr>
        <p:spPr>
          <a:xfrm flipH="1">
            <a:off x="6912994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6DC65993-DCE7-DC43-97FE-FB8CBCDAB2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554274"/>
              </p:ext>
            </p:extLst>
          </p:nvPr>
        </p:nvGraphicFramePr>
        <p:xfrm>
          <a:off x="431007" y="4908883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...más energía contiene.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...menos energía contiene.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…más nutrientes contiene.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Left Arrow 16">
            <a:extLst>
              <a:ext uri="{FF2B5EF4-FFF2-40B4-BE49-F238E27FC236}">
                <a16:creationId xmlns:a16="http://schemas.microsoft.com/office/drawing/2014/main" id="{F53DFA73-D510-B14C-9946-934057CE9D82}"/>
              </a:ext>
            </a:extLst>
          </p:cNvPr>
          <p:cNvSpPr/>
          <p:nvPr/>
        </p:nvSpPr>
        <p:spPr>
          <a:xfrm rot="16200000" flipH="1">
            <a:off x="3679517" y="293302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71026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0" y="438820"/>
            <a:ext cx="4165600" cy="241880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ED4DC0-3AB9-E64C-9D72-87B92B765551}"/>
              </a:ext>
            </a:extLst>
          </p:cNvPr>
          <p:cNvSpPr txBox="1"/>
          <p:nvPr/>
        </p:nvSpPr>
        <p:spPr>
          <a:xfrm>
            <a:off x="449263" y="1316886"/>
            <a:ext cx="82454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3400" b="1">
                <a:solidFill>
                  <a:srgbClr val="FFFFFF"/>
                </a:solidFill>
                <a:latin typeface="Century Gothic Bold"/>
                <a:cs typeface="Gill Sans"/>
              </a:rPr>
              <a:t>Cuantas más calorías tiene tu comida...</a:t>
            </a:r>
          </a:p>
        </p:txBody>
      </p:sp>
      <p:sp>
        <p:nvSpPr>
          <p:cNvPr id="8" name="Left Arrow 7">
            <a:extLst>
              <a:ext uri="{FF2B5EF4-FFF2-40B4-BE49-F238E27FC236}">
                <a16:creationId xmlns:a16="http://schemas.microsoft.com/office/drawing/2014/main" id="{545F73E7-87B7-AC4E-9A84-609D884180A2}"/>
              </a:ext>
            </a:extLst>
          </p:cNvPr>
          <p:cNvSpPr/>
          <p:nvPr/>
        </p:nvSpPr>
        <p:spPr>
          <a:xfrm>
            <a:off x="467519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E844A80-1125-0246-BBE4-89FA59936C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481921"/>
              </p:ext>
            </p:extLst>
          </p:nvPr>
        </p:nvGraphicFramePr>
        <p:xfrm>
          <a:off x="431007" y="4908883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...más energía contiene.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...menos energía contiene.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…más nutrientes contiene.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399819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5418" y="415063"/>
            <a:ext cx="4414982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3C9C15-7D9A-D64C-A99E-14F99EB334B3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3400" b="1">
                <a:solidFill>
                  <a:srgbClr val="25243D"/>
                </a:solidFill>
                <a:latin typeface="Century Gothic Bold"/>
                <a:cs typeface="Gill Sans"/>
              </a:rPr>
              <a:t>«Dieta»...</a:t>
            </a:r>
          </a:p>
        </p:txBody>
      </p:sp>
      <p:sp>
        <p:nvSpPr>
          <p:cNvPr id="11" name="Left Arrow 10">
            <a:extLst>
              <a:ext uri="{FF2B5EF4-FFF2-40B4-BE49-F238E27FC236}">
                <a16:creationId xmlns:a16="http://schemas.microsoft.com/office/drawing/2014/main" id="{DA4FEE44-5FD8-484D-B9FA-D0265B75050E}"/>
              </a:ext>
            </a:extLst>
          </p:cNvPr>
          <p:cNvSpPr/>
          <p:nvPr/>
        </p:nvSpPr>
        <p:spPr>
          <a:xfrm>
            <a:off x="467519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12" name="Left Arrow 11">
            <a:extLst>
              <a:ext uri="{FF2B5EF4-FFF2-40B4-BE49-F238E27FC236}">
                <a16:creationId xmlns:a16="http://schemas.microsoft.com/office/drawing/2014/main" id="{FFA8DE6D-1AF8-184F-A3C5-2D7F07D47EEB}"/>
              </a:ext>
            </a:extLst>
          </p:cNvPr>
          <p:cNvSpPr/>
          <p:nvPr/>
        </p:nvSpPr>
        <p:spPr>
          <a:xfrm flipH="1">
            <a:off x="6912994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E245F98-AAE2-EA44-BEE9-DFFC1DE66E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497945"/>
              </p:ext>
            </p:extLst>
          </p:nvPr>
        </p:nvGraphicFramePr>
        <p:xfrm>
          <a:off x="431007" y="4908883"/>
          <a:ext cx="824547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…es comer de manera que pierdes peso.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…es todo lo que se come.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…son los compuestos químicos que contiene lo que comes.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Left Arrow 13">
            <a:extLst>
              <a:ext uri="{FF2B5EF4-FFF2-40B4-BE49-F238E27FC236}">
                <a16:creationId xmlns:a16="http://schemas.microsoft.com/office/drawing/2014/main" id="{3D9B038B-E3BB-A641-8622-F0FC0A424A34}"/>
              </a:ext>
            </a:extLst>
          </p:cNvPr>
          <p:cNvSpPr/>
          <p:nvPr/>
        </p:nvSpPr>
        <p:spPr>
          <a:xfrm rot="16200000" flipH="1">
            <a:off x="3679517" y="293302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7881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0945" y="438820"/>
            <a:ext cx="4179455" cy="241880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E29756-3F0B-4E4D-BEB0-EA0AB42E32C8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3400" b="1">
                <a:solidFill>
                  <a:srgbClr val="FFFFFF"/>
                </a:solidFill>
                <a:latin typeface="Century Gothic Bold"/>
                <a:cs typeface="Gill Sans"/>
              </a:rPr>
              <a:t>«Dieta»...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8CB5EF1-1C5B-F847-9276-E7EC17477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664657"/>
              </p:ext>
            </p:extLst>
          </p:nvPr>
        </p:nvGraphicFramePr>
        <p:xfrm>
          <a:off x="431007" y="4908883"/>
          <a:ext cx="824547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…es comer de manera que pierdes peso.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…es todo lo que se come.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…son los compuestos químicos que contiene lo que comes.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Left Arrow 10">
            <a:extLst>
              <a:ext uri="{FF2B5EF4-FFF2-40B4-BE49-F238E27FC236}">
                <a16:creationId xmlns:a16="http://schemas.microsoft.com/office/drawing/2014/main" id="{28216CBF-7665-E244-B0CD-B9965DF091CE}"/>
              </a:ext>
            </a:extLst>
          </p:cNvPr>
          <p:cNvSpPr/>
          <p:nvPr/>
        </p:nvSpPr>
        <p:spPr>
          <a:xfrm rot="16200000" flipH="1">
            <a:off x="3679517" y="293302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22869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9517" y="415063"/>
            <a:ext cx="4600883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359335-802D-324E-B8AB-3FB7EE380C04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3400" b="1">
                <a:solidFill>
                  <a:srgbClr val="25243D"/>
                </a:solidFill>
                <a:latin typeface="Century Gothic Bold"/>
                <a:cs typeface="Gill Sans"/>
              </a:rPr>
              <a:t>Un «nutriente»...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CB169507-A6EE-6447-94DE-49C70E2CFD01}"/>
              </a:ext>
            </a:extLst>
          </p:cNvPr>
          <p:cNvSpPr/>
          <p:nvPr/>
        </p:nvSpPr>
        <p:spPr>
          <a:xfrm>
            <a:off x="467519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609B0231-DBC7-3E43-AD05-719D6BC79621}"/>
              </a:ext>
            </a:extLst>
          </p:cNvPr>
          <p:cNvSpPr/>
          <p:nvPr/>
        </p:nvSpPr>
        <p:spPr>
          <a:xfrm flipH="1">
            <a:off x="6912994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0348AD3-A033-FE45-9876-732CDBF7B1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423521"/>
              </p:ext>
            </p:extLst>
          </p:nvPr>
        </p:nvGraphicFramePr>
        <p:xfrm>
          <a:off x="431007" y="4908883"/>
          <a:ext cx="824547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…es la energía que contiene la comida.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…es todo lo que se come.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...son los compuestos químicos útiles presentes en los alimentos.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Left Arrow 6">
            <a:extLst>
              <a:ext uri="{FF2B5EF4-FFF2-40B4-BE49-F238E27FC236}">
                <a16:creationId xmlns:a16="http://schemas.microsoft.com/office/drawing/2014/main" id="{68D51A64-F687-CC46-9748-D3653C504BBC}"/>
              </a:ext>
            </a:extLst>
          </p:cNvPr>
          <p:cNvSpPr/>
          <p:nvPr/>
        </p:nvSpPr>
        <p:spPr>
          <a:xfrm rot="16200000" flipH="1">
            <a:off x="3679517" y="293302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98858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8655" y="438820"/>
            <a:ext cx="4151745" cy="241880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B95656-1211-E641-BB3F-10C005883AA2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3400" b="1">
                <a:solidFill>
                  <a:srgbClr val="FFFFFF"/>
                </a:solidFill>
                <a:latin typeface="Century Gothic Bold"/>
                <a:cs typeface="Gill Sans"/>
              </a:rPr>
              <a:t>Un «nutriente»...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43EFB04D-53A0-A642-8A52-017E92791ADB}"/>
              </a:ext>
            </a:extLst>
          </p:cNvPr>
          <p:cNvSpPr/>
          <p:nvPr/>
        </p:nvSpPr>
        <p:spPr>
          <a:xfrm flipH="1">
            <a:off x="6912994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EB9FB25-01EA-064F-94BB-EF4404AF9B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723936"/>
              </p:ext>
            </p:extLst>
          </p:nvPr>
        </p:nvGraphicFramePr>
        <p:xfrm>
          <a:off x="431007" y="4908883"/>
          <a:ext cx="824547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…es la energía que contiene la comida.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…es todo lo que se come.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...son los compuestos químicos útiles presentes en los alimentos.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85646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3855" y="415063"/>
            <a:ext cx="4456545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pic>
        <p:nvPicPr>
          <p:cNvPr id="3" name="Picture 2" descr="Screen Shot 2016-03-02 at 14.07.02.png">
            <a:extLst>
              <a:ext uri="{FF2B5EF4-FFF2-40B4-BE49-F238E27FC236}">
                <a16:creationId xmlns:a16="http://schemas.microsoft.com/office/drawing/2014/main" id="{CA9249F2-6592-824B-840A-D4E50DCE147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718" y="1886272"/>
            <a:ext cx="3360053" cy="2070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97C402-72BB-104E-94D9-79B434F65F36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3400" b="1">
                <a:solidFill>
                  <a:srgbClr val="25243D"/>
                </a:solidFill>
                <a:latin typeface="Century Gothic Bold"/>
                <a:cs typeface="Gill Sans"/>
              </a:rPr>
              <a:t>El pan contiene gran cantidad de…</a:t>
            </a: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363EC2DA-CA25-8541-A63A-FBE454BE73AE}"/>
              </a:ext>
            </a:extLst>
          </p:cNvPr>
          <p:cNvSpPr/>
          <p:nvPr/>
        </p:nvSpPr>
        <p:spPr>
          <a:xfrm>
            <a:off x="441745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6" name="Left Arrow 5">
            <a:extLst>
              <a:ext uri="{FF2B5EF4-FFF2-40B4-BE49-F238E27FC236}">
                <a16:creationId xmlns:a16="http://schemas.microsoft.com/office/drawing/2014/main" id="{218EB2D0-3BB3-7144-924F-829E0BDC55FE}"/>
              </a:ext>
            </a:extLst>
          </p:cNvPr>
          <p:cNvSpPr/>
          <p:nvPr/>
        </p:nvSpPr>
        <p:spPr>
          <a:xfrm flipH="1">
            <a:off x="6887220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802CDA0-8992-7044-82A8-666AD6FB20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907703"/>
              </p:ext>
            </p:extLst>
          </p:nvPr>
        </p:nvGraphicFramePr>
        <p:xfrm>
          <a:off x="405233" y="5932552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...proteínas.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…grasas.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…carbohidratos.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Left Arrow 7">
            <a:extLst>
              <a:ext uri="{FF2B5EF4-FFF2-40B4-BE49-F238E27FC236}">
                <a16:creationId xmlns:a16="http://schemas.microsoft.com/office/drawing/2014/main" id="{99BAA86C-E25F-C74D-AD39-0CE8CF83DDA2}"/>
              </a:ext>
            </a:extLst>
          </p:cNvPr>
          <p:cNvSpPr/>
          <p:nvPr/>
        </p:nvSpPr>
        <p:spPr>
          <a:xfrm rot="16200000" flipH="1">
            <a:off x="3653744" y="3956697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52573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0836" y="438820"/>
            <a:ext cx="4359564" cy="241880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pic>
        <p:nvPicPr>
          <p:cNvPr id="3" name="Picture 2" descr="Screen Shot 2016-03-02 at 14.07.02.png">
            <a:extLst>
              <a:ext uri="{FF2B5EF4-FFF2-40B4-BE49-F238E27FC236}">
                <a16:creationId xmlns:a16="http://schemas.microsoft.com/office/drawing/2014/main" id="{26AE61BC-C230-D549-A248-F840B62CA4D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718" y="1886272"/>
            <a:ext cx="3360053" cy="2070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A8050B-B84E-3242-86CA-6198A750C78C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3400" b="1">
                <a:solidFill>
                  <a:srgbClr val="FFFFFF"/>
                </a:solidFill>
                <a:latin typeface="Century Gothic Bold"/>
                <a:cs typeface="Gill Sans"/>
              </a:rPr>
              <a:t>El pan contiene gran cantidad de…</a:t>
            </a: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D61A5CEC-9DDD-B04A-AED7-574FA933234E}"/>
              </a:ext>
            </a:extLst>
          </p:cNvPr>
          <p:cNvSpPr/>
          <p:nvPr/>
        </p:nvSpPr>
        <p:spPr>
          <a:xfrm flipH="1">
            <a:off x="6887220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BF21135-FC20-094E-9308-E2FF08F89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822284"/>
              </p:ext>
            </p:extLst>
          </p:nvPr>
        </p:nvGraphicFramePr>
        <p:xfrm>
          <a:off x="405233" y="5932552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...proteínas.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…grasas.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…carbohidratos.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461086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6982" y="415063"/>
            <a:ext cx="4373418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CEF188-7F86-8E42-A2CC-0ACE4072A0BA}"/>
              </a:ext>
            </a:extLst>
          </p:cNvPr>
          <p:cNvSpPr txBox="1"/>
          <p:nvPr/>
        </p:nvSpPr>
        <p:spPr>
          <a:xfrm>
            <a:off x="137787" y="1316886"/>
            <a:ext cx="873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2800" b="1">
                <a:solidFill>
                  <a:srgbClr val="25243D"/>
                </a:solidFill>
                <a:latin typeface="Century Gothic Bold"/>
                <a:cs typeface="Gill Sans"/>
              </a:rPr>
              <a:t>La mantequilla de cacahuete contiene </a:t>
            </a:r>
            <a:br>
              <a:rPr lang="en-GB" sz="2800" b="1" dirty="0">
                <a:solidFill>
                  <a:srgbClr val="25243D"/>
                </a:solidFill>
                <a:latin typeface="Century Gothic Bold"/>
                <a:cs typeface="Gill Sans"/>
              </a:rPr>
            </a:br>
            <a:r>
              <a:rPr lang="x-none" sz="2800" b="1">
                <a:solidFill>
                  <a:srgbClr val="25243D"/>
                </a:solidFill>
                <a:latin typeface="Century Gothic Bold"/>
                <a:cs typeface="Gill Sans"/>
              </a:rPr>
              <a:t>gran cantidad de…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7479B0AD-03D0-BF49-859E-620DFF44773B}"/>
              </a:ext>
            </a:extLst>
          </p:cNvPr>
          <p:cNvSpPr/>
          <p:nvPr/>
        </p:nvSpPr>
        <p:spPr>
          <a:xfrm>
            <a:off x="441745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3BA176CB-8BE7-334B-89A1-D897F743478C}"/>
              </a:ext>
            </a:extLst>
          </p:cNvPr>
          <p:cNvSpPr/>
          <p:nvPr/>
        </p:nvSpPr>
        <p:spPr>
          <a:xfrm flipH="1">
            <a:off x="6887220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1E48483-D3A8-4842-94EB-314F4BA5B5D4}"/>
              </a:ext>
            </a:extLst>
          </p:cNvPr>
          <p:cNvGraphicFramePr>
            <a:graphicFrameLocks noGrp="1"/>
          </p:cNvGraphicFramePr>
          <p:nvPr/>
        </p:nvGraphicFramePr>
        <p:xfrm>
          <a:off x="405233" y="5932552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...proteínas.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…grasas.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…carbohidratos.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Left Arrow 6">
            <a:extLst>
              <a:ext uri="{FF2B5EF4-FFF2-40B4-BE49-F238E27FC236}">
                <a16:creationId xmlns:a16="http://schemas.microsoft.com/office/drawing/2014/main" id="{A7A43EEA-B20C-7248-9526-85CC43002835}"/>
              </a:ext>
            </a:extLst>
          </p:cNvPr>
          <p:cNvSpPr/>
          <p:nvPr/>
        </p:nvSpPr>
        <p:spPr>
          <a:xfrm rot="16200000" flipH="1">
            <a:off x="3653744" y="3956697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pic>
        <p:nvPicPr>
          <p:cNvPr id="8" name="Picture 4" descr="C:\Users\Jamie\Dropbox\OCEANS\[DE] OCEANS\FROZEN OCEANS\RESOURCES\PRIMARY\IMAGES\Food\iStock_000014289932XSmall.jpg">
            <a:extLst>
              <a:ext uri="{FF2B5EF4-FFF2-40B4-BE49-F238E27FC236}">
                <a16:creationId xmlns:a16="http://schemas.microsoft.com/office/drawing/2014/main" id="{FD446E50-D8FB-3D4E-8CC6-8CC870D70A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4612" y="2129425"/>
            <a:ext cx="2074775" cy="195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73197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8655" y="438820"/>
            <a:ext cx="4151745" cy="241880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7C0B7B88-2F12-8241-B7A4-5ECE6CA53C6F}"/>
              </a:ext>
            </a:extLst>
          </p:cNvPr>
          <p:cNvSpPr/>
          <p:nvPr/>
        </p:nvSpPr>
        <p:spPr>
          <a:xfrm>
            <a:off x="441745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8DA3CC4-BD89-5041-920E-A0CDE5D86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168674"/>
              </p:ext>
            </p:extLst>
          </p:nvPr>
        </p:nvGraphicFramePr>
        <p:xfrm>
          <a:off x="405233" y="5932552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...proteínas.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…grasas.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…carbohidratos.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Left Arrow 5">
            <a:extLst>
              <a:ext uri="{FF2B5EF4-FFF2-40B4-BE49-F238E27FC236}">
                <a16:creationId xmlns:a16="http://schemas.microsoft.com/office/drawing/2014/main" id="{3C901F7B-D039-D14B-B9C4-640630FF4C19}"/>
              </a:ext>
            </a:extLst>
          </p:cNvPr>
          <p:cNvSpPr/>
          <p:nvPr/>
        </p:nvSpPr>
        <p:spPr>
          <a:xfrm rot="16200000" flipH="1">
            <a:off x="3653744" y="3956697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pic>
        <p:nvPicPr>
          <p:cNvPr id="8" name="Picture 4" descr="C:\Users\Jamie\Dropbox\OCEANS\[DE] OCEANS\FROZEN OCEANS\RESOURCES\PRIMARY\IMAGES\Food\iStock_000014289932XSmall.jpg">
            <a:extLst>
              <a:ext uri="{FF2B5EF4-FFF2-40B4-BE49-F238E27FC236}">
                <a16:creationId xmlns:a16="http://schemas.microsoft.com/office/drawing/2014/main" id="{FD446E50-D8FB-3D4E-8CC6-8CC870D70A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4612" y="2129425"/>
            <a:ext cx="2074775" cy="195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BCEF188-7F86-8E42-A2CC-0ACE4072A0BA}"/>
              </a:ext>
            </a:extLst>
          </p:cNvPr>
          <p:cNvSpPr txBox="1"/>
          <p:nvPr/>
        </p:nvSpPr>
        <p:spPr>
          <a:xfrm>
            <a:off x="137787" y="1316886"/>
            <a:ext cx="873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2800" b="1">
                <a:solidFill>
                  <a:schemeClr val="tx1"/>
                </a:solidFill>
                <a:latin typeface="Century Gothic Bold"/>
                <a:cs typeface="Gill Sans"/>
              </a:rPr>
              <a:t>La mantequilla de cacahuete contiene </a:t>
            </a:r>
            <a:br>
              <a:rPr lang="en-GB" sz="2800" b="1" dirty="0">
                <a:solidFill>
                  <a:schemeClr val="tx1"/>
                </a:solidFill>
                <a:latin typeface="Century Gothic Bold"/>
                <a:cs typeface="Gill Sans"/>
              </a:rPr>
            </a:br>
            <a:r>
              <a:rPr lang="x-none" sz="2800" b="1">
                <a:solidFill>
                  <a:schemeClr val="tx1"/>
                </a:solidFill>
                <a:latin typeface="Century Gothic Bold"/>
                <a:cs typeface="Gill Sans"/>
              </a:rPr>
              <a:t>gran cantidad de…</a:t>
            </a:r>
          </a:p>
        </p:txBody>
      </p:sp>
    </p:spTree>
    <p:extLst>
      <p:ext uri="{BB962C8B-B14F-4D97-AF65-F5344CB8AC3E}">
        <p14:creationId xmlns:p14="http://schemas.microsoft.com/office/powerpoint/2010/main" val="16954850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509" y="415063"/>
            <a:ext cx="4137891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graphicFrame>
        <p:nvGraphicFramePr>
          <p:cNvPr id="7" name="Group 102">
            <a:extLst>
              <a:ext uri="{FF2B5EF4-FFF2-40B4-BE49-F238E27FC236}">
                <a16:creationId xmlns:a16="http://schemas.microsoft.com/office/drawing/2014/main" id="{4433DB80-FC99-D042-AA5C-2C5267F11D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4115319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Preguntas clave: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¿Cómo te a_ _ _ _ _ _ _ _ para ser un explorador del Ártico?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F61C468-F7E5-764D-B6C3-CED4DDB3015E}"/>
              </a:ext>
            </a:extLst>
          </p:cNvPr>
          <p:cNvSpPr txBox="1"/>
          <p:nvPr/>
        </p:nvSpPr>
        <p:spPr>
          <a:xfrm>
            <a:off x="342938" y="1294820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Lección 3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5" y="415063"/>
            <a:ext cx="4331855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DA36B7-859E-7248-856D-87009F9E3671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3400" b="1">
                <a:solidFill>
                  <a:srgbClr val="25243D"/>
                </a:solidFill>
                <a:latin typeface="Century Gothic Bold"/>
                <a:cs typeface="Gill Sans"/>
              </a:rPr>
              <a:t>Las proteínas se usan para…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747B1F0C-5A93-A244-985B-BA9E215A6B30}"/>
              </a:ext>
            </a:extLst>
          </p:cNvPr>
          <p:cNvSpPr/>
          <p:nvPr/>
        </p:nvSpPr>
        <p:spPr>
          <a:xfrm>
            <a:off x="441745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3E7BBA5A-C0C7-1348-BE5F-8D62601EE2BF}"/>
              </a:ext>
            </a:extLst>
          </p:cNvPr>
          <p:cNvSpPr/>
          <p:nvPr/>
        </p:nvSpPr>
        <p:spPr>
          <a:xfrm flipH="1">
            <a:off x="6887220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2DEF544-33DE-5B47-B5BD-DEF750B0CE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079391"/>
              </p:ext>
            </p:extLst>
          </p:nvPr>
        </p:nvGraphicFramePr>
        <p:xfrm>
          <a:off x="-1" y="5932552"/>
          <a:ext cx="9144000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...obtener energía instantánea.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…obtener altas dosis de energía.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…fabricar y regenerar tejidos.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Left Arrow 6">
            <a:extLst>
              <a:ext uri="{FF2B5EF4-FFF2-40B4-BE49-F238E27FC236}">
                <a16:creationId xmlns:a16="http://schemas.microsoft.com/office/drawing/2014/main" id="{96386BE3-CDD1-6F49-ABCB-3E6ED7EC5320}"/>
              </a:ext>
            </a:extLst>
          </p:cNvPr>
          <p:cNvSpPr/>
          <p:nvPr/>
        </p:nvSpPr>
        <p:spPr>
          <a:xfrm rot="16200000" flipH="1">
            <a:off x="3653744" y="3956697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pic>
        <p:nvPicPr>
          <p:cNvPr id="8" name="Picture 7" descr="Screen Shot 2016-03-02 at 14.07.16.png">
            <a:extLst>
              <a:ext uri="{FF2B5EF4-FFF2-40B4-BE49-F238E27FC236}">
                <a16:creationId xmlns:a16="http://schemas.microsoft.com/office/drawing/2014/main" id="{749C093B-C336-FB45-901B-DDB86EE58F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0994" y="1838988"/>
            <a:ext cx="2725501" cy="207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53984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036" y="438820"/>
            <a:ext cx="4664364" cy="241880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E0D19C-536B-2949-BE9A-1FAA535B7E73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3400" b="1">
                <a:solidFill>
                  <a:srgbClr val="FFFFFF"/>
                </a:solidFill>
                <a:latin typeface="Century Gothic Bold"/>
                <a:cs typeface="Gill Sans"/>
              </a:rPr>
              <a:t>Las proteínas se usan para…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40E3EFA3-7811-DE4E-9243-35C938A21F29}"/>
              </a:ext>
            </a:extLst>
          </p:cNvPr>
          <p:cNvSpPr/>
          <p:nvPr/>
        </p:nvSpPr>
        <p:spPr>
          <a:xfrm flipH="1">
            <a:off x="6887220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280714-2768-E14B-A346-BA8F7DFC7C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81025"/>
              </p:ext>
            </p:extLst>
          </p:nvPr>
        </p:nvGraphicFramePr>
        <p:xfrm>
          <a:off x="-1" y="5932552"/>
          <a:ext cx="9144000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...obtener energía instantánea.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…obtener altas dosis de energía.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…fabricar y regenerar tejidos.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Picture 5" descr="Screen Shot 2016-03-02 at 14.07.16.png">
            <a:extLst>
              <a:ext uri="{FF2B5EF4-FFF2-40B4-BE49-F238E27FC236}">
                <a16:creationId xmlns:a16="http://schemas.microsoft.com/office/drawing/2014/main" id="{48FC54E8-3F0B-A84E-BF2E-7970A49B4BA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0994" y="1838988"/>
            <a:ext cx="2725501" cy="207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326275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145" y="415063"/>
            <a:ext cx="5246255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7BF3FD-40B9-874F-A308-1EF239F090E1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3400" b="1">
                <a:solidFill>
                  <a:srgbClr val="25243D"/>
                </a:solidFill>
                <a:latin typeface="Century Gothic Bold"/>
                <a:cs typeface="Gill Sans"/>
              </a:rPr>
              <a:t>Los nutrientes que contienen más calorías son…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9E2E1769-36E4-0E46-B3FF-C44BD59ABDBD}"/>
              </a:ext>
            </a:extLst>
          </p:cNvPr>
          <p:cNvSpPr/>
          <p:nvPr/>
        </p:nvSpPr>
        <p:spPr>
          <a:xfrm>
            <a:off x="467519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D32EB710-F36D-6245-9097-E1F60D850EA2}"/>
              </a:ext>
            </a:extLst>
          </p:cNvPr>
          <p:cNvSpPr/>
          <p:nvPr/>
        </p:nvSpPr>
        <p:spPr>
          <a:xfrm flipH="1">
            <a:off x="6912994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8D91A6C-665C-0A4B-BBEA-6F30E673A1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192802"/>
              </p:ext>
            </p:extLst>
          </p:nvPr>
        </p:nvGraphicFramePr>
        <p:xfrm>
          <a:off x="431007" y="4908883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...proteínas.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…grasas.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…carbohidratos.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Left Arrow 6">
            <a:extLst>
              <a:ext uri="{FF2B5EF4-FFF2-40B4-BE49-F238E27FC236}">
                <a16:creationId xmlns:a16="http://schemas.microsoft.com/office/drawing/2014/main" id="{1180A102-F7A8-6742-8D9A-E7BC2C90FF83}"/>
              </a:ext>
            </a:extLst>
          </p:cNvPr>
          <p:cNvSpPr/>
          <p:nvPr/>
        </p:nvSpPr>
        <p:spPr>
          <a:xfrm rot="16200000" flipH="1">
            <a:off x="3679517" y="293302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14829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0" y="438820"/>
            <a:ext cx="4318000" cy="241880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3: ¿Cómo te alimentas para ser un explorador del Ártico?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B2D002-3E23-EB48-9CB4-9C1674BCB0CE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x-none" sz="3400" b="1">
                <a:solidFill>
                  <a:srgbClr val="FFFFFF"/>
                </a:solidFill>
                <a:latin typeface="Century Gothic Bold"/>
                <a:cs typeface="Gill Sans"/>
              </a:rPr>
              <a:t>Los nutrientes que contienen más calorías son…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029C488-7229-C644-832F-E47A79160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726849"/>
              </p:ext>
            </p:extLst>
          </p:nvPr>
        </p:nvGraphicFramePr>
        <p:xfrm>
          <a:off x="431007" y="4908883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...proteínas.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…grasas.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…carbohidratos.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Left Arrow 4">
            <a:extLst>
              <a:ext uri="{FF2B5EF4-FFF2-40B4-BE49-F238E27FC236}">
                <a16:creationId xmlns:a16="http://schemas.microsoft.com/office/drawing/2014/main" id="{BAF6894A-2530-0F41-AE1D-DDABDFFF474A}"/>
              </a:ext>
            </a:extLst>
          </p:cNvPr>
          <p:cNvSpPr/>
          <p:nvPr/>
        </p:nvSpPr>
        <p:spPr>
          <a:xfrm rot="16200000" flipH="1">
            <a:off x="3679517" y="293302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807164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5354" y="415063"/>
            <a:ext cx="4745046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7A4D6FA2-515E-3D43-8B99-D5068EBF7CCC}"/>
              </a:ext>
            </a:extLst>
          </p:cNvPr>
          <p:cNvSpPr txBox="1">
            <a:spLocks/>
          </p:cNvSpPr>
          <p:nvPr/>
        </p:nvSpPr>
        <p:spPr>
          <a:xfrm>
            <a:off x="564275" y="1343851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/>
              <a:t>Algunos tipos de </a:t>
            </a:r>
            <a:br>
              <a:rPr lang="en-GB" sz="3400" dirty="0"/>
            </a:br>
            <a:r>
              <a:rPr lang="x-none" sz="3400"/>
              <a:t>dietas que hay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6F237E-BB83-4943-BD14-4FA8C7BAB07C}"/>
              </a:ext>
            </a:extLst>
          </p:cNvPr>
          <p:cNvSpPr txBox="1"/>
          <p:nvPr/>
        </p:nvSpPr>
        <p:spPr>
          <a:xfrm>
            <a:off x="449263" y="2205038"/>
            <a:ext cx="6172183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Dieta para personas diabéticas.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Dieta sin gluten.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Dieta halal.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Dieta rica en proteínas.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Dieta kosher.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Dieta sin lactosa.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Dieta mediterránea.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Dieta vegana.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Dieta vegetariana.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267065F-274B-9A4D-9EBD-CD3D3E3D9874}"/>
              </a:ext>
            </a:extLst>
          </p:cNvPr>
          <p:cNvSpPr/>
          <p:nvPr/>
        </p:nvSpPr>
        <p:spPr>
          <a:xfrm>
            <a:off x="4250328" y="1380855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2527F43-D476-664F-893C-8AEAAE20EC0F}"/>
              </a:ext>
            </a:extLst>
          </p:cNvPr>
          <p:cNvSpPr/>
          <p:nvPr/>
        </p:nvSpPr>
        <p:spPr>
          <a:xfrm>
            <a:off x="5751808" y="1378042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1685A46-2AC3-7F49-AB6C-D0DE824F4DC5}"/>
              </a:ext>
            </a:extLst>
          </p:cNvPr>
          <p:cNvSpPr/>
          <p:nvPr/>
        </p:nvSpPr>
        <p:spPr>
          <a:xfrm>
            <a:off x="7244710" y="1377611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</p:spTree>
    <p:extLst>
      <p:ext uri="{BB962C8B-B14F-4D97-AF65-F5344CB8AC3E}">
        <p14:creationId xmlns:p14="http://schemas.microsoft.com/office/powerpoint/2010/main" val="2154306181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5" y="415063"/>
            <a:ext cx="4331855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90F496-FC89-AE40-B104-C7A5A4C3A1B2}"/>
              </a:ext>
            </a:extLst>
          </p:cNvPr>
          <p:cNvSpPr txBox="1"/>
          <p:nvPr/>
        </p:nvSpPr>
        <p:spPr>
          <a:xfrm>
            <a:off x="4239288" y="2209136"/>
            <a:ext cx="46792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Cuando la energía que obtienes de los alimentos es menor que la energía que gastas en el día.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Los médicos someten a sus pacientes a esta dieta para ayudarles a perder peso.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2F33EF-9076-9E4D-9D4B-6F6649EB91AD}"/>
              </a:ext>
            </a:extLst>
          </p:cNvPr>
          <p:cNvSpPr txBox="1"/>
          <p:nvPr/>
        </p:nvSpPr>
        <p:spPr>
          <a:xfrm>
            <a:off x="4239289" y="4118591"/>
            <a:ext cx="4455449" cy="92333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latin typeface="Century Gothic Bold"/>
              </a:rPr>
              <a:t>Cuando obtienes de lo que comes todos los nutrientes y la energía necesaria para mantenerte sano.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5474CB-CB1B-5E41-903E-F2F205D2EE8C}"/>
              </a:ext>
            </a:extLst>
          </p:cNvPr>
          <p:cNvSpPr txBox="1"/>
          <p:nvPr/>
        </p:nvSpPr>
        <p:spPr>
          <a:xfrm>
            <a:off x="384866" y="1894907"/>
            <a:ext cx="954837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x-none" sz="8800" b="1">
                <a:solidFill>
                  <a:srgbClr val="DC3B4E"/>
                </a:solidFill>
                <a:latin typeface="Century Gothic Bold"/>
              </a:rPr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9501CA-269A-A54B-8822-B662D6F029E2}"/>
              </a:ext>
            </a:extLst>
          </p:cNvPr>
          <p:cNvSpPr txBox="1"/>
          <p:nvPr/>
        </p:nvSpPr>
        <p:spPr>
          <a:xfrm>
            <a:off x="528940" y="3787733"/>
            <a:ext cx="89044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x-none" sz="8800" b="1">
                <a:solidFill>
                  <a:srgbClr val="17749D"/>
                </a:solidFill>
                <a:latin typeface="Century Gothic Bold"/>
              </a:rPr>
              <a:t>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9A18B24-320F-204C-9F89-EFF15AAEA11E}"/>
              </a:ext>
            </a:extLst>
          </p:cNvPr>
          <p:cNvSpPr/>
          <p:nvPr/>
        </p:nvSpPr>
        <p:spPr>
          <a:xfrm>
            <a:off x="4250328" y="1380855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2ED11AD-6880-4944-9262-4F9FE74B1108}"/>
              </a:ext>
            </a:extLst>
          </p:cNvPr>
          <p:cNvSpPr/>
          <p:nvPr/>
        </p:nvSpPr>
        <p:spPr>
          <a:xfrm>
            <a:off x="5751808" y="1378042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A6F0604-6BBA-EC4C-82F8-5E3471229518}"/>
              </a:ext>
            </a:extLst>
          </p:cNvPr>
          <p:cNvSpPr/>
          <p:nvPr/>
        </p:nvSpPr>
        <p:spPr>
          <a:xfrm>
            <a:off x="7244710" y="1377611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2CD9FF6-92EB-B545-819D-6E5B1E7077A9}"/>
              </a:ext>
            </a:extLst>
          </p:cNvPr>
          <p:cNvSpPr/>
          <p:nvPr/>
        </p:nvSpPr>
        <p:spPr>
          <a:xfrm>
            <a:off x="1044645" y="2342609"/>
            <a:ext cx="2715808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DC3B4E"/>
                </a:solidFill>
                <a:latin typeface="Century Gothic Bold"/>
              </a:rPr>
              <a:t>aja en </a:t>
            </a:r>
          </a:p>
          <a:p>
            <a:pPr rtl="0"/>
            <a:r>
              <a:rPr lang="x-none" sz="2400" b="1">
                <a:solidFill>
                  <a:srgbClr val="DC3B4E"/>
                </a:solidFill>
                <a:latin typeface="Century Gothic Bold"/>
              </a:rPr>
              <a:t>calorías</a:t>
            </a:r>
            <a:endParaRPr lang="en-US" sz="2400" dirty="0">
              <a:solidFill>
                <a:srgbClr val="DC3B4E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3FD113-3D4E-3745-BB83-5C9F92C612EB}"/>
              </a:ext>
            </a:extLst>
          </p:cNvPr>
          <p:cNvSpPr/>
          <p:nvPr/>
        </p:nvSpPr>
        <p:spPr>
          <a:xfrm>
            <a:off x="1186066" y="4349424"/>
            <a:ext cx="210185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17749D"/>
                </a:solidFill>
                <a:latin typeface="Century Gothic Bold"/>
              </a:rPr>
              <a:t>quilibrada</a:t>
            </a:r>
            <a:endParaRPr lang="en-US" sz="2400" dirty="0">
              <a:solidFill>
                <a:srgbClr val="17749D"/>
              </a:solidFill>
            </a:endParaRPr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3E2017B5-6E61-304E-8E96-9651772E0A81}"/>
              </a:ext>
            </a:extLst>
          </p:cNvPr>
          <p:cNvSpPr txBox="1">
            <a:spLocks/>
          </p:cNvSpPr>
          <p:nvPr/>
        </p:nvSpPr>
        <p:spPr>
          <a:xfrm>
            <a:off x="564275" y="1343851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/>
              <a:t>Algunos tipos de </a:t>
            </a:r>
            <a:br>
              <a:rPr lang="en-GB" sz="3400" dirty="0"/>
            </a:br>
            <a:r>
              <a:rPr lang="x-none" sz="3400"/>
              <a:t>dietas que hay</a:t>
            </a:r>
          </a:p>
        </p:txBody>
      </p:sp>
    </p:spTree>
    <p:extLst>
      <p:ext uri="{BB962C8B-B14F-4D97-AF65-F5344CB8AC3E}">
        <p14:creationId xmlns:p14="http://schemas.microsoft.com/office/powerpoint/2010/main" val="263607149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2: ¿Cómo te entrenas para ser un explorador del Ártico?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F09302-E79B-E14D-A8ED-7A17B01B55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510DE7C-863D-3344-8DCF-F022F86592DF}"/>
              </a:ext>
            </a:extLst>
          </p:cNvPr>
          <p:cNvSpPr txBox="1">
            <a:spLocks/>
          </p:cNvSpPr>
          <p:nvPr/>
        </p:nvSpPr>
        <p:spPr>
          <a:xfrm>
            <a:off x="409759" y="1358377"/>
            <a:ext cx="8351765" cy="1714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t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¿En qué se diferencia la dieta de un explorador del Ártico de la tuya?</a:t>
            </a:r>
            <a:endParaRPr lang="en-GB" sz="3400" dirty="0">
              <a:solidFill>
                <a:srgbClr val="25243D"/>
              </a:solidFill>
            </a:endParaRPr>
          </a:p>
        </p:txBody>
      </p:sp>
      <p:grpSp>
        <p:nvGrpSpPr>
          <p:cNvPr id="9" name="Group 191">
            <a:extLst>
              <a:ext uri="{FF2B5EF4-FFF2-40B4-BE49-F238E27FC236}">
                <a16:creationId xmlns:a16="http://schemas.microsoft.com/office/drawing/2014/main" id="{1302DEE5-B11A-4940-AD8C-32F07C58BC7D}"/>
              </a:ext>
            </a:extLst>
          </p:cNvPr>
          <p:cNvGrpSpPr/>
          <p:nvPr/>
        </p:nvGrpSpPr>
        <p:grpSpPr>
          <a:xfrm>
            <a:off x="5954233" y="3904844"/>
            <a:ext cx="2290449" cy="2290449"/>
            <a:chOff x="0" y="0"/>
            <a:chExt cx="3394729" cy="3394729"/>
          </a:xfrm>
        </p:grpSpPr>
        <p:sp>
          <p:nvSpPr>
            <p:cNvPr id="10" name="Shape 189">
              <a:extLst>
                <a:ext uri="{FF2B5EF4-FFF2-40B4-BE49-F238E27FC236}">
                  <a16:creationId xmlns:a16="http://schemas.microsoft.com/office/drawing/2014/main" id="{31C24790-01A1-5A44-8CA2-2CE88F51FA32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0A5AA1A0-73DD-8E46-A8AB-22A49B39948D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Grandes esfuerzos físicos</a:t>
              </a:r>
              <a:endParaRPr sz="1800" dirty="0"/>
            </a:p>
          </p:txBody>
        </p:sp>
      </p:grpSp>
      <p:sp>
        <p:nvSpPr>
          <p:cNvPr id="14" name="Shape 20">
            <a:extLst>
              <a:ext uri="{FF2B5EF4-FFF2-40B4-BE49-F238E27FC236}">
                <a16:creationId xmlns:a16="http://schemas.microsoft.com/office/drawing/2014/main" id="{0446C8ED-870E-9F4D-821A-C5BBDD7C654C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1B5D86F-6397-4C48-8FB4-1382E3D44207}"/>
              </a:ext>
            </a:extLst>
          </p:cNvPr>
          <p:cNvSpPr txBox="1">
            <a:spLocks/>
          </p:cNvSpPr>
          <p:nvPr/>
        </p:nvSpPr>
        <p:spPr>
          <a:xfrm>
            <a:off x="3934691" y="415063"/>
            <a:ext cx="4345709" cy="273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E4053C-486E-8A4F-9440-A383E48B80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4149604-850F-284D-92C1-2BC0CCB670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57884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FF8EA73-1CDE-3B47-AED1-FA6DD8102C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9144001" cy="6858000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98C801E0-3C16-7744-A7BF-97FC3B94B4DF}"/>
              </a:ext>
            </a:extLst>
          </p:cNvPr>
          <p:cNvSpPr txBox="1">
            <a:spLocks/>
          </p:cNvSpPr>
          <p:nvPr/>
        </p:nvSpPr>
        <p:spPr>
          <a:xfrm>
            <a:off x="409759" y="1358377"/>
            <a:ext cx="8351765" cy="1714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t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FFFFFF"/>
                </a:solidFill>
              </a:rPr>
              <a:t>¿En qué se diferencia la dieta de un explorador del Ártico de la tuya?</a:t>
            </a:r>
            <a:endParaRPr lang="en-GB" sz="3400" dirty="0">
              <a:solidFill>
                <a:srgbClr val="FFFFFF"/>
              </a:solidFill>
            </a:endParaRPr>
          </a:p>
        </p:txBody>
      </p:sp>
      <p:grpSp>
        <p:nvGrpSpPr>
          <p:cNvPr id="20" name="Group 191">
            <a:extLst>
              <a:ext uri="{FF2B5EF4-FFF2-40B4-BE49-F238E27FC236}">
                <a16:creationId xmlns:a16="http://schemas.microsoft.com/office/drawing/2014/main" id="{54F42057-C72F-1742-8572-DD6F2C04811F}"/>
              </a:ext>
            </a:extLst>
          </p:cNvPr>
          <p:cNvGrpSpPr/>
          <p:nvPr/>
        </p:nvGrpSpPr>
        <p:grpSpPr>
          <a:xfrm>
            <a:off x="5954233" y="3904844"/>
            <a:ext cx="2290449" cy="2290449"/>
            <a:chOff x="0" y="0"/>
            <a:chExt cx="3394729" cy="3394729"/>
          </a:xfrm>
        </p:grpSpPr>
        <p:sp>
          <p:nvSpPr>
            <p:cNvPr id="21" name="Shape 189">
              <a:extLst>
                <a:ext uri="{FF2B5EF4-FFF2-40B4-BE49-F238E27FC236}">
                  <a16:creationId xmlns:a16="http://schemas.microsoft.com/office/drawing/2014/main" id="{6E2B4D56-C7E4-E044-B7D4-6CD57D66C4D8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22" name="Shape 190" descr="Textfeld 23">
              <a:extLst>
                <a:ext uri="{FF2B5EF4-FFF2-40B4-BE49-F238E27FC236}">
                  <a16:creationId xmlns:a16="http://schemas.microsoft.com/office/drawing/2014/main" id="{553CBBEA-FC16-BD40-8217-5B919821DDB7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Frío extremo</a:t>
              </a:r>
              <a:endParaRPr sz="1800" dirty="0"/>
            </a:p>
          </p:txBody>
        </p:sp>
      </p:grpSp>
      <p:sp>
        <p:nvSpPr>
          <p:cNvPr id="28" name="Shape 28">
            <a:extLst>
              <a:ext uri="{FF2B5EF4-FFF2-40B4-BE49-F238E27FC236}">
                <a16:creationId xmlns:a16="http://schemas.microsoft.com/office/drawing/2014/main" id="{2155DB45-C88F-7345-962A-3576A43C5022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AF3A300-E744-5241-A8E6-E65E5CAE35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E2F60C3-5DF5-5A4E-B25E-79B08E070B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1" name="Title 14">
            <a:extLst>
              <a:ext uri="{FF2B5EF4-FFF2-40B4-BE49-F238E27FC236}">
                <a16:creationId xmlns:a16="http://schemas.microsoft.com/office/drawing/2014/main" id="{9ADA3A75-1C16-7C4F-AB5F-48A6DE230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1" y="438820"/>
            <a:ext cx="4470400" cy="304062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90115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amie\Dropbox\OCEANS\[DE] OCEANS\FROZEN OCEANS\RESOURCES\CMP\full-images\de-oceans-extra2011-237.jpg">
            <a:extLst>
              <a:ext uri="{FF2B5EF4-FFF2-40B4-BE49-F238E27FC236}">
                <a16:creationId xmlns:a16="http://schemas.microsoft.com/office/drawing/2014/main" id="{CF926E1D-B5A8-EC4B-B7A3-30C04C0B38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6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C2E2EF1-5DF4-1A4B-89E2-B8DA54FB2414}"/>
              </a:ext>
            </a:extLst>
          </p:cNvPr>
          <p:cNvSpPr txBox="1">
            <a:spLocks/>
          </p:cNvSpPr>
          <p:nvPr/>
        </p:nvSpPr>
        <p:spPr>
          <a:xfrm>
            <a:off x="409759" y="1358377"/>
            <a:ext cx="8351765" cy="1714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t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FFFFFF"/>
                </a:solidFill>
              </a:rPr>
              <a:t>¿En qué se diferencia la dieta de un explorador del Ártico de la tuya?</a:t>
            </a:r>
            <a:endParaRPr lang="en-GB" sz="3400" dirty="0">
              <a:solidFill>
                <a:srgbClr val="FFFFFF"/>
              </a:solidFill>
            </a:endParaRPr>
          </a:p>
        </p:txBody>
      </p:sp>
      <p:grpSp>
        <p:nvGrpSpPr>
          <p:cNvPr id="13" name="Group 191">
            <a:extLst>
              <a:ext uri="{FF2B5EF4-FFF2-40B4-BE49-F238E27FC236}">
                <a16:creationId xmlns:a16="http://schemas.microsoft.com/office/drawing/2014/main" id="{E55329F8-65A7-B04D-8EE5-C176D76389DE}"/>
              </a:ext>
            </a:extLst>
          </p:cNvPr>
          <p:cNvGrpSpPr/>
          <p:nvPr/>
        </p:nvGrpSpPr>
        <p:grpSpPr>
          <a:xfrm>
            <a:off x="5954233" y="3904844"/>
            <a:ext cx="2290449" cy="2290449"/>
            <a:chOff x="0" y="0"/>
            <a:chExt cx="3394729" cy="3394729"/>
          </a:xfrm>
        </p:grpSpPr>
        <p:sp>
          <p:nvSpPr>
            <p:cNvPr id="14" name="Shape 189">
              <a:extLst>
                <a:ext uri="{FF2B5EF4-FFF2-40B4-BE49-F238E27FC236}">
                  <a16:creationId xmlns:a16="http://schemas.microsoft.com/office/drawing/2014/main" id="{382C2AF2-ECDA-D643-A0A8-FBB6EE2581E8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5" name="Shape 190" descr="Textfeld 23">
              <a:extLst>
                <a:ext uri="{FF2B5EF4-FFF2-40B4-BE49-F238E27FC236}">
                  <a16:creationId xmlns:a16="http://schemas.microsoft.com/office/drawing/2014/main" id="{B54D27B8-1E40-C141-AF72-DF9EFDFE5C49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No hay supermercados</a:t>
              </a:r>
              <a:endParaRPr sz="1800" dirty="0"/>
            </a:p>
          </p:txBody>
        </p:sp>
      </p:grpSp>
      <p:sp>
        <p:nvSpPr>
          <p:cNvPr id="28" name="Shape 28">
            <a:extLst>
              <a:ext uri="{FF2B5EF4-FFF2-40B4-BE49-F238E27FC236}">
                <a16:creationId xmlns:a16="http://schemas.microsoft.com/office/drawing/2014/main" id="{2155DB45-C88F-7345-962A-3576A43C5022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AF3A300-E744-5241-A8E6-E65E5CAE35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E2F60C3-5DF5-5A4E-B25E-79B08E070B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1" name="Title 14">
            <a:extLst>
              <a:ext uri="{FF2B5EF4-FFF2-40B4-BE49-F238E27FC236}">
                <a16:creationId xmlns:a16="http://schemas.microsoft.com/office/drawing/2014/main" id="{9ADA3A75-1C16-7C4F-AB5F-48A6DE230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3" y="438820"/>
            <a:ext cx="4401127" cy="304062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3: ¿Cómo te alimentas para ser un explorador del Ártico?</a:t>
            </a:r>
          </a:p>
        </p:txBody>
      </p:sp>
    </p:spTree>
    <p:extLst>
      <p:ext uri="{BB962C8B-B14F-4D97-AF65-F5344CB8AC3E}">
        <p14:creationId xmlns:p14="http://schemas.microsoft.com/office/powerpoint/2010/main" val="3844837174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1673" y="415063"/>
            <a:ext cx="4248727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rgbClr val="25243D"/>
                </a:solidFill>
                <a:cs typeface="Arial" charset="0"/>
              </a:rPr>
              <a:t>Lección 3: ¿Cómo te alimentas para ser un explorador del Ártico?</a:t>
            </a:r>
          </a:p>
        </p:txBody>
      </p:sp>
      <p:pic>
        <p:nvPicPr>
          <p:cNvPr id="9" name="Picture 3" descr="C:\Users\Jamie\Dropbox\OCEANS\[DE] OCEANS\FROZEN OCEANS\RESOURCES\PRIMARY\IMAGES\Food\de-oceans-2009-098.jpg">
            <a:extLst>
              <a:ext uri="{FF2B5EF4-FFF2-40B4-BE49-F238E27FC236}">
                <a16:creationId xmlns:a16="http://schemas.microsoft.com/office/drawing/2014/main" id="{E622EEF9-5098-FF49-9EC7-F31E87E4D0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88226" y="2568114"/>
            <a:ext cx="2577523" cy="3860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254735-B487-B34E-9AB6-3CEE3EFD5C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661" y="2563118"/>
            <a:ext cx="2551081" cy="3865224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032741B-ADD3-4840-BD12-93E3291520F3}"/>
              </a:ext>
            </a:extLst>
          </p:cNvPr>
          <p:cNvSpPr txBox="1">
            <a:spLocks/>
          </p:cNvSpPr>
          <p:nvPr/>
        </p:nvSpPr>
        <p:spPr>
          <a:xfrm>
            <a:off x="4486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/>
              <a:t>¿En qué se diferencia la dieta de un explorador del Ártico de la tuya?</a:t>
            </a:r>
          </a:p>
        </p:txBody>
      </p:sp>
      <p:grpSp>
        <p:nvGrpSpPr>
          <p:cNvPr id="18" name="Group 191">
            <a:extLst>
              <a:ext uri="{FF2B5EF4-FFF2-40B4-BE49-F238E27FC236}">
                <a16:creationId xmlns:a16="http://schemas.microsoft.com/office/drawing/2014/main" id="{A7B554DF-3119-914B-A56D-A39700ECCB40}"/>
              </a:ext>
            </a:extLst>
          </p:cNvPr>
          <p:cNvGrpSpPr/>
          <p:nvPr/>
        </p:nvGrpSpPr>
        <p:grpSpPr>
          <a:xfrm>
            <a:off x="5954233" y="2563118"/>
            <a:ext cx="2290449" cy="2290449"/>
            <a:chOff x="0" y="0"/>
            <a:chExt cx="3394729" cy="3394729"/>
          </a:xfrm>
        </p:grpSpPr>
        <p:sp>
          <p:nvSpPr>
            <p:cNvPr id="19" name="Shape 189">
              <a:extLst>
                <a:ext uri="{FF2B5EF4-FFF2-40B4-BE49-F238E27FC236}">
                  <a16:creationId xmlns:a16="http://schemas.microsoft.com/office/drawing/2014/main" id="{0B3544AA-A86C-8242-A42F-A808A94DCA9E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20" name="Shape 190" descr="Textfeld 23">
              <a:extLst>
                <a:ext uri="{FF2B5EF4-FFF2-40B4-BE49-F238E27FC236}">
                  <a16:creationId xmlns:a16="http://schemas.microsoft.com/office/drawing/2014/main" id="{CBF5976D-193C-4540-B343-2BFD0AFC6E72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800"/>
                <a:t>Cocinar es complicado</a:t>
              </a:r>
              <a:endParaRPr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9326747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564" y="415063"/>
            <a:ext cx="4428836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graphicFrame>
        <p:nvGraphicFramePr>
          <p:cNvPr id="9" name="Group 236">
            <a:extLst>
              <a:ext uri="{FF2B5EF4-FFF2-40B4-BE49-F238E27FC236}">
                <a16:creationId xmlns:a16="http://schemas.microsoft.com/office/drawing/2014/main" id="{350879C9-83C7-7F40-B47E-4F533895D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914098"/>
              </p:ext>
            </p:extLst>
          </p:nvPr>
        </p:nvGraphicFramePr>
        <p:xfrm>
          <a:off x="2341906" y="2222500"/>
          <a:ext cx="6352832" cy="445008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Nombra las tres cosas básicas que los seres humanos necesitan para sobrevivir en cualquier lugar.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6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</a:t>
                      </a:r>
                      <a:r>
                        <a:rPr lang="es-ES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x-none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las calorías con la energía contenida en los alimentos.</a:t>
                      </a:r>
                    </a:p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 las palabras clave correctamente.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Diseñar una dieta para un explorador polar.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x-none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las diferencias entre tu dieta y la de un explorador polar.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x-none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la función de los carbohidratos, las grasas y las proteínas en el cuerpo.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53E3FED-85A3-0946-8D9F-F0BFDC6CCA4E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46777A8-8EBB-AF45-B47E-DF0F8AAA5496}"/>
              </a:ext>
            </a:extLst>
          </p:cNvPr>
          <p:cNvSpPr/>
          <p:nvPr/>
        </p:nvSpPr>
        <p:spPr>
          <a:xfrm>
            <a:off x="449263" y="3086136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B0FB0CB-C063-034C-BD95-2062FE520F30}"/>
              </a:ext>
            </a:extLst>
          </p:cNvPr>
          <p:cNvSpPr/>
          <p:nvPr/>
        </p:nvSpPr>
        <p:spPr>
          <a:xfrm>
            <a:off x="466182" y="3691731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DF579EA-BEAC-5640-AFDE-7376EF02E20A}"/>
              </a:ext>
            </a:extLst>
          </p:cNvPr>
          <p:cNvSpPr/>
          <p:nvPr/>
        </p:nvSpPr>
        <p:spPr>
          <a:xfrm>
            <a:off x="449263" y="4522708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chemeClr val="bg1"/>
                </a:solidFill>
                <a:latin typeface="Century Gothic Bold"/>
              </a:rPr>
              <a:t>Experto</a:t>
            </a:r>
          </a:p>
        </p:txBody>
      </p:sp>
      <p:sp>
        <p:nvSpPr>
          <p:cNvPr id="20" name="Title 6">
            <a:extLst>
              <a:ext uri="{FF2B5EF4-FFF2-40B4-BE49-F238E27FC236}">
                <a16:creationId xmlns:a16="http://schemas.microsoft.com/office/drawing/2014/main" id="{3EB36154-CBA0-D343-84D5-680935E52450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Resultados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0E9B0E3B-FC52-2447-82A5-92AEE912405E}"/>
              </a:ext>
            </a:extLst>
          </p:cNvPr>
          <p:cNvSpPr/>
          <p:nvPr/>
        </p:nvSpPr>
        <p:spPr>
          <a:xfrm>
            <a:off x="457013" y="5353686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Avanzado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6195" y="415063"/>
            <a:ext cx="4704205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rgbClr val="25243D"/>
                </a:solidFill>
                <a:cs typeface="Arial" charset="0"/>
              </a:rPr>
              <a:t>Lección 3: ¿Cómo te alimentas para ser un explorador del Ártico?</a:t>
            </a:r>
          </a:p>
        </p:txBody>
      </p:sp>
      <p:sp>
        <p:nvSpPr>
          <p:cNvPr id="12" name="Rounded Rectangular Callout 11">
            <a:extLst>
              <a:ext uri="{FF2B5EF4-FFF2-40B4-BE49-F238E27FC236}">
                <a16:creationId xmlns:a16="http://schemas.microsoft.com/office/drawing/2014/main" id="{BD8DB819-57CE-F740-A653-3BA6B01A5352}"/>
              </a:ext>
            </a:extLst>
          </p:cNvPr>
          <p:cNvSpPr/>
          <p:nvPr/>
        </p:nvSpPr>
        <p:spPr>
          <a:xfrm>
            <a:off x="531901" y="2637086"/>
            <a:ext cx="2873176" cy="864096"/>
          </a:xfrm>
          <a:prstGeom prst="wedgeRoundRectCallout">
            <a:avLst>
              <a:gd name="adj1" fmla="val -3696"/>
              <a:gd name="adj2" fmla="val 78780"/>
              <a:gd name="adj3" fmla="val 16667"/>
            </a:avLst>
          </a:prstGeom>
          <a:solidFill>
            <a:srgbClr val="39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sabor</a:t>
            </a:r>
          </a:p>
        </p:txBody>
      </p:sp>
      <p:sp>
        <p:nvSpPr>
          <p:cNvPr id="13" name="Rounded Rectangular Callout 12">
            <a:extLst>
              <a:ext uri="{FF2B5EF4-FFF2-40B4-BE49-F238E27FC236}">
                <a16:creationId xmlns:a16="http://schemas.microsoft.com/office/drawing/2014/main" id="{093D449C-005D-E74E-8AA5-6B18C41DFD8F}"/>
              </a:ext>
            </a:extLst>
          </p:cNvPr>
          <p:cNvSpPr/>
          <p:nvPr/>
        </p:nvSpPr>
        <p:spPr>
          <a:xfrm>
            <a:off x="5173703" y="3210379"/>
            <a:ext cx="2873176" cy="864096"/>
          </a:xfrm>
          <a:prstGeom prst="wedgeRoundRectCallout">
            <a:avLst>
              <a:gd name="adj1" fmla="val 2017"/>
              <a:gd name="adj2" fmla="val 73353"/>
              <a:gd name="adj3" fmla="val 16667"/>
            </a:avLst>
          </a:prstGeom>
          <a:solidFill>
            <a:srgbClr val="39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masa</a:t>
            </a:r>
          </a:p>
        </p:txBody>
      </p:sp>
      <p:sp>
        <p:nvSpPr>
          <p:cNvPr id="14" name="Rounded Rectangular Callout 13">
            <a:extLst>
              <a:ext uri="{FF2B5EF4-FFF2-40B4-BE49-F238E27FC236}">
                <a16:creationId xmlns:a16="http://schemas.microsoft.com/office/drawing/2014/main" id="{32544A53-E7C8-2C4E-8F92-1DCEADF79604}"/>
              </a:ext>
            </a:extLst>
          </p:cNvPr>
          <p:cNvSpPr/>
          <p:nvPr/>
        </p:nvSpPr>
        <p:spPr>
          <a:xfrm>
            <a:off x="5725869" y="4457915"/>
            <a:ext cx="2873176" cy="864096"/>
          </a:xfrm>
          <a:prstGeom prst="wedgeRoundRectCallout">
            <a:avLst>
              <a:gd name="adj1" fmla="val -3696"/>
              <a:gd name="adj2" fmla="val 78780"/>
              <a:gd name="adj3" fmla="val 16667"/>
            </a:avLst>
          </a:prstGeom>
          <a:solidFill>
            <a:srgbClr val="39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fácil de cocinar</a:t>
            </a:r>
          </a:p>
        </p:txBody>
      </p:sp>
      <p:sp>
        <p:nvSpPr>
          <p:cNvPr id="15" name="Rounded Rectangular Callout 14">
            <a:extLst>
              <a:ext uri="{FF2B5EF4-FFF2-40B4-BE49-F238E27FC236}">
                <a16:creationId xmlns:a16="http://schemas.microsoft.com/office/drawing/2014/main" id="{4EA2CC81-950B-E940-B278-C6E7F7C7AD3C}"/>
              </a:ext>
            </a:extLst>
          </p:cNvPr>
          <p:cNvSpPr/>
          <p:nvPr/>
        </p:nvSpPr>
        <p:spPr>
          <a:xfrm>
            <a:off x="2701294" y="4889963"/>
            <a:ext cx="2873176" cy="864096"/>
          </a:xfrm>
          <a:prstGeom prst="wedgeRoundRectCallout">
            <a:avLst>
              <a:gd name="adj1" fmla="val 2424"/>
              <a:gd name="adj2" fmla="val 80137"/>
              <a:gd name="adj3" fmla="val 16667"/>
            </a:avLst>
          </a:prstGeom>
          <a:solidFill>
            <a:srgbClr val="39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dieta equilibrada</a:t>
            </a:r>
          </a:p>
        </p:txBody>
      </p:sp>
      <p:sp>
        <p:nvSpPr>
          <p:cNvPr id="16" name="Rounded Rectangular Callout 15">
            <a:extLst>
              <a:ext uri="{FF2B5EF4-FFF2-40B4-BE49-F238E27FC236}">
                <a16:creationId xmlns:a16="http://schemas.microsoft.com/office/drawing/2014/main" id="{860ABA6F-F3AB-C044-93BE-DDE3D905BA7B}"/>
              </a:ext>
            </a:extLst>
          </p:cNvPr>
          <p:cNvSpPr/>
          <p:nvPr/>
        </p:nvSpPr>
        <p:spPr>
          <a:xfrm>
            <a:off x="2153833" y="3642427"/>
            <a:ext cx="2873176" cy="864096"/>
          </a:xfrm>
          <a:prstGeom prst="wedgeRoundRectCallout">
            <a:avLst>
              <a:gd name="adj1" fmla="val -3696"/>
              <a:gd name="adj2" fmla="val 78780"/>
              <a:gd name="adj3" fmla="val 16667"/>
            </a:avLst>
          </a:prstGeom>
          <a:solidFill>
            <a:srgbClr val="39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energía</a:t>
            </a:r>
          </a:p>
        </p:txBody>
      </p:sp>
      <p:sp>
        <p:nvSpPr>
          <p:cNvPr id="21" name="Rounded Rectangular Callout 20">
            <a:extLst>
              <a:ext uri="{FF2B5EF4-FFF2-40B4-BE49-F238E27FC236}">
                <a16:creationId xmlns:a16="http://schemas.microsoft.com/office/drawing/2014/main" id="{41C4BB8A-1EDD-0E42-88C8-A773E5F12256}"/>
              </a:ext>
            </a:extLst>
          </p:cNvPr>
          <p:cNvSpPr/>
          <p:nvPr/>
        </p:nvSpPr>
        <p:spPr>
          <a:xfrm>
            <a:off x="3576195" y="2205038"/>
            <a:ext cx="2873176" cy="864096"/>
          </a:xfrm>
          <a:prstGeom prst="wedgeRoundRectCallout">
            <a:avLst>
              <a:gd name="adj1" fmla="val -3696"/>
              <a:gd name="adj2" fmla="val 78780"/>
              <a:gd name="adj3" fmla="val 16667"/>
            </a:avLst>
          </a:prstGeom>
          <a:solidFill>
            <a:srgbClr val="39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almacenamiento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021193C-4845-D04B-9C9B-4CB9A68A7BD2}"/>
              </a:ext>
            </a:extLst>
          </p:cNvPr>
          <p:cNvSpPr txBox="1">
            <a:spLocks/>
          </p:cNvSpPr>
          <p:nvPr/>
        </p:nvSpPr>
        <p:spPr>
          <a:xfrm>
            <a:off x="4486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/>
              <a:t>Cosas a tener en cuenta</a:t>
            </a:r>
          </a:p>
        </p:txBody>
      </p:sp>
    </p:spTree>
    <p:extLst>
      <p:ext uri="{BB962C8B-B14F-4D97-AF65-F5344CB8AC3E}">
        <p14:creationId xmlns:p14="http://schemas.microsoft.com/office/powerpoint/2010/main" val="4082144715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4412" y="438820"/>
            <a:ext cx="4255988" cy="241880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3: ¿Cómo te alimentas para ser un explorador del Ártico?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7D9401C-3025-064F-8FC3-704A3434409F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67E420C-F850-B241-A114-6E12BB571D63}"/>
              </a:ext>
            </a:extLst>
          </p:cNvPr>
          <p:cNvSpPr/>
          <p:nvPr/>
        </p:nvSpPr>
        <p:spPr>
          <a:xfrm>
            <a:off x="449263" y="3086136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B9BC4C8-15EB-F64E-AF69-C5C50CF2EC83}"/>
              </a:ext>
            </a:extLst>
          </p:cNvPr>
          <p:cNvSpPr/>
          <p:nvPr/>
        </p:nvSpPr>
        <p:spPr>
          <a:xfrm>
            <a:off x="466182" y="3691731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BEDC812-300B-B448-9CE8-AC0F99F72132}"/>
              </a:ext>
            </a:extLst>
          </p:cNvPr>
          <p:cNvSpPr/>
          <p:nvPr/>
        </p:nvSpPr>
        <p:spPr>
          <a:xfrm>
            <a:off x="449263" y="4522708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chemeClr val="bg1"/>
                </a:solidFill>
                <a:latin typeface="Century Gothic Bold"/>
              </a:rPr>
              <a:t>Experto</a:t>
            </a: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21548232-9611-F540-B4C1-8CA25E523333}"/>
              </a:ext>
            </a:extLst>
          </p:cNvPr>
          <p:cNvSpPr txBox="1">
            <a:spLocks/>
          </p:cNvSpPr>
          <p:nvPr/>
        </p:nvSpPr>
        <p:spPr>
          <a:xfrm>
            <a:off x="393403" y="1358900"/>
            <a:ext cx="72620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FFFFFF"/>
                </a:solidFill>
              </a:rPr>
              <a:t>Control final de lo aprendido</a:t>
            </a:r>
            <a:endParaRPr lang="en-GB" sz="3400" dirty="0">
              <a:solidFill>
                <a:srgbClr val="FFFFFF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C1E2948-7F9D-EB4D-9D7D-87195A149C2A}"/>
              </a:ext>
            </a:extLst>
          </p:cNvPr>
          <p:cNvSpPr/>
          <p:nvPr/>
        </p:nvSpPr>
        <p:spPr>
          <a:xfrm>
            <a:off x="457013" y="5353686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Avanzado</a:t>
            </a:r>
          </a:p>
        </p:txBody>
      </p:sp>
      <p:graphicFrame>
        <p:nvGraphicFramePr>
          <p:cNvPr id="12" name="Group 236">
            <a:extLst>
              <a:ext uri="{FF2B5EF4-FFF2-40B4-BE49-F238E27FC236}">
                <a16:creationId xmlns:a16="http://schemas.microsoft.com/office/drawing/2014/main" id="{350879C9-83C7-7F40-B47E-4F533895D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325237"/>
              </p:ext>
            </p:extLst>
          </p:nvPr>
        </p:nvGraphicFramePr>
        <p:xfrm>
          <a:off x="2341906" y="2222500"/>
          <a:ext cx="6352832" cy="445008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Nombra las tres cosas básicas que los seres humanos necesitan para sobrevivir en cualquier lugar.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6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</a:t>
                      </a:r>
                      <a:r>
                        <a:rPr lang="es-ES" sz="16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x-none" sz="16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las calorías con la energía contenida en los alimentos.</a:t>
                      </a:r>
                    </a:p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 las palabras clave correctamente.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Diseña una dieta para un explorador polar.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x-none" sz="16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 las diferencias entre tu dieta y la de un explorador polar.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x-none" sz="16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la función de los carbohidratos, las grasas y las proteínas en el cuerpo.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1703941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691" y="415063"/>
            <a:ext cx="4345709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rgbClr val="25243D"/>
                </a:solidFill>
                <a:cs typeface="Arial" charset="0"/>
              </a:rPr>
              <a:t>Lección 3: ¿Cómo te alimentas para ser un explorador del Ártico?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6E13A0-999C-A940-85CA-506E33CCB72C}"/>
              </a:ext>
            </a:extLst>
          </p:cNvPr>
          <p:cNvSpPr txBox="1"/>
          <p:nvPr/>
        </p:nvSpPr>
        <p:spPr>
          <a:xfrm>
            <a:off x="406733" y="2190306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¿Cómo sería la lección de hoy si la enseñara: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alguien de tu familia mayor que tú?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un cocinero?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un nutricionista?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BA65F9-4E57-704F-B4FC-73246782574A}"/>
              </a:ext>
            </a:extLst>
          </p:cNvPr>
          <p:cNvSpPr txBox="1">
            <a:spLocks/>
          </p:cNvSpPr>
          <p:nvPr/>
        </p:nvSpPr>
        <p:spPr>
          <a:xfrm>
            <a:off x="388942" y="1251615"/>
            <a:ext cx="7891458" cy="704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t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>
                <a:solidFill>
                  <a:srgbClr val="25243D"/>
                </a:solidFill>
              </a:rPr>
              <a:t>Control final de lo aprendido</a:t>
            </a:r>
            <a:endParaRPr lang="en-GB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3636" y="415063"/>
            <a:ext cx="4816764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El Ártico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Reino Unido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Rusia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940424" y="3341592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Canadá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Groenlandia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DD3A4F"/>
                </a:solidFill>
                <a:latin typeface="Century Gothic Bold"/>
              </a:rPr>
              <a:t>Círculo Ártico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x-none" sz="2400" b="1">
                <a:solidFill>
                  <a:srgbClr val="4EACC5"/>
                </a:solidFill>
                <a:latin typeface="Century Gothic Bold"/>
              </a:rPr>
              <a:t>Océano</a:t>
            </a:r>
          </a:p>
          <a:p>
            <a:pPr algn="ctr" rtl="0"/>
            <a:r>
              <a:rPr lang="x-none" sz="2400" b="1">
                <a:solidFill>
                  <a:srgbClr val="4EACC5"/>
                </a:solidFill>
                <a:latin typeface="Century Gothic Bold"/>
              </a:rPr>
              <a:t>Ártico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6919" y="438820"/>
            <a:ext cx="4273481" cy="241880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tx1"/>
                </a:solidFill>
                <a:cs typeface="Arial" charset="0"/>
              </a:rPr>
              <a:t>Lección 3: ¿Cómo te alimentas para ser un explorador del Ártico?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01E1A6-260E-124E-9F31-FF9FC3E231C9}"/>
              </a:ext>
            </a:extLst>
          </p:cNvPr>
          <p:cNvSpPr txBox="1"/>
          <p:nvPr/>
        </p:nvSpPr>
        <p:spPr>
          <a:xfrm>
            <a:off x="4572000" y="2116369"/>
            <a:ext cx="4122738" cy="39857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x-none" sz="1600" b="1">
                <a:solidFill>
                  <a:srgbClr val="FFFFFF"/>
                </a:solidFill>
                <a:latin typeface="Century Gothic" panose="020B0502020202020204" pitchFamily="34" charset="0"/>
              </a:rPr>
              <a:t>Hola chicos, me llamo Fran y soy la responsable de que todos los que participan en el estudio coman saludablemente. 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r>
              <a:rPr lang="x-none" sz="1600" b="1">
                <a:solidFill>
                  <a:srgbClr val="FFFFFF"/>
                </a:solidFill>
                <a:latin typeface="Century Gothic" panose="020B0502020202020204" pitchFamily="34" charset="0"/>
              </a:rPr>
              <a:t>Ser cocinera en el Ártico conlleva verdaderos desafíos. La mayor parte del agua fresca está congelada, no hay supermercados ni tiendas de barrio a las que acudir si se nos acaban los alimentos.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r>
              <a:rPr lang="x-none" sz="1600" b="1">
                <a:solidFill>
                  <a:srgbClr val="FFFFFF"/>
                </a:solidFill>
                <a:latin typeface="Century Gothic" panose="020B0502020202020204" pitchFamily="34" charset="0"/>
              </a:rPr>
              <a:t>Las condiciones también requieren una dieta especial para mantenernos fuertes. Vuestro reto es encargaros de mi trabajo y diseñar el menú de hoy. ¡Buena suerte, pues los exploradores también pueden ser comensales quisquillosos!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EA62D6C4-7F06-0C44-A9A6-F7A895812165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chemeClr val="tx1"/>
                </a:solidFill>
              </a:rPr>
              <a:t>Mensaje de Fran Orio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79C098E-374D-6E40-BCF9-DA5365C1319E}"/>
              </a:ext>
            </a:extLst>
          </p:cNvPr>
          <p:cNvSpPr/>
          <p:nvPr/>
        </p:nvSpPr>
        <p:spPr>
          <a:xfrm>
            <a:off x="964411" y="2241629"/>
            <a:ext cx="3042508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0" y="415063"/>
            <a:ext cx="4165600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12" name="Cloud Callout 11">
            <a:extLst>
              <a:ext uri="{FF2B5EF4-FFF2-40B4-BE49-F238E27FC236}">
                <a16:creationId xmlns:a16="http://schemas.microsoft.com/office/drawing/2014/main" id="{59AA8684-0BE3-0941-91CD-F7B94ADA42ED}"/>
              </a:ext>
            </a:extLst>
          </p:cNvPr>
          <p:cNvSpPr/>
          <p:nvPr/>
        </p:nvSpPr>
        <p:spPr>
          <a:xfrm>
            <a:off x="1781437" y="1754982"/>
            <a:ext cx="5544615" cy="3240360"/>
          </a:xfrm>
          <a:prstGeom prst="cloudCallout">
            <a:avLst>
              <a:gd name="adj1" fmla="val -29903"/>
              <a:gd name="adj2" fmla="val 79079"/>
            </a:avLst>
          </a:prstGeom>
          <a:solidFill>
            <a:srgbClr val="6BD1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x-none" sz="3400" b="1">
                <a:solidFill>
                  <a:srgbClr val="25243D"/>
                </a:solidFill>
                <a:latin typeface="Century Gothic" panose="020B0502020202020204" pitchFamily="34" charset="0"/>
              </a:rPr>
              <a:t>¿Qué es la «dieta»?</a:t>
            </a:r>
          </a:p>
        </p:txBody>
      </p:sp>
    </p:spTree>
    <p:extLst>
      <p:ext uri="{BB962C8B-B14F-4D97-AF65-F5344CB8AC3E}">
        <p14:creationId xmlns:p14="http://schemas.microsoft.com/office/powerpoint/2010/main" val="273381709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3047" y="415063"/>
            <a:ext cx="5507353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9A7E176-C5E1-B84E-879B-AFCA09A6D3A0}"/>
              </a:ext>
            </a:extLst>
          </p:cNvPr>
          <p:cNvSpPr txBox="1">
            <a:spLocks/>
          </p:cNvSpPr>
          <p:nvPr/>
        </p:nvSpPr>
        <p:spPr>
          <a:xfrm>
            <a:off x="399168" y="1291473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Palabras clave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5" name="Picture 4" descr="FOKS2 Diet Infographic.png">
            <a:extLst>
              <a:ext uri="{FF2B5EF4-FFF2-40B4-BE49-F238E27FC236}">
                <a16:creationId xmlns:a16="http://schemas.microsoft.com/office/drawing/2014/main" id="{F9E47559-67A6-3742-94CA-D8F30D559B8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0017" y="2222500"/>
            <a:ext cx="5447454" cy="34110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044CAD2-DECB-294A-BF05-7A19EF81C1F7}"/>
              </a:ext>
            </a:extLst>
          </p:cNvPr>
          <p:cNvSpPr/>
          <p:nvPr/>
        </p:nvSpPr>
        <p:spPr>
          <a:xfrm>
            <a:off x="390701" y="1913245"/>
            <a:ext cx="4764693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x-none" sz="2400" b="1">
                <a:solidFill>
                  <a:srgbClr val="39D5D6"/>
                </a:solidFill>
                <a:latin typeface="Century Gothic Bold"/>
              </a:rPr>
              <a:t>Dieta:</a:t>
            </a:r>
          </a:p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Todo lo que una persona COME y BEBE</a:t>
            </a:r>
            <a:endParaRPr lang="en-US" sz="1800" dirty="0">
              <a:solidFill>
                <a:srgbClr val="25243D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AD197E-9186-B448-BC68-2FB71DD5A18C}"/>
              </a:ext>
            </a:extLst>
          </p:cNvPr>
          <p:cNvSpPr/>
          <p:nvPr/>
        </p:nvSpPr>
        <p:spPr>
          <a:xfrm>
            <a:off x="1830017" y="3626997"/>
            <a:ext cx="1612154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x-none" sz="2400" b="1">
                <a:solidFill>
                  <a:srgbClr val="39D5D6"/>
                </a:solidFill>
                <a:latin typeface="Century Gothic Bold"/>
              </a:rPr>
              <a:t>Calorías</a:t>
            </a:r>
            <a:endParaRPr lang="en-US" sz="2400" dirty="0">
              <a:solidFill>
                <a:srgbClr val="39D5D6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DF527C-6C0C-B348-855D-E1E7DAC00DF8}"/>
              </a:ext>
            </a:extLst>
          </p:cNvPr>
          <p:cNvSpPr/>
          <p:nvPr/>
        </p:nvSpPr>
        <p:spPr>
          <a:xfrm>
            <a:off x="1122843" y="5722574"/>
            <a:ext cx="3026503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Una forma de MEDIR el contenido energético de los alimentos.</a:t>
            </a:r>
            <a:endParaRPr lang="en-US" sz="1800" dirty="0">
              <a:solidFill>
                <a:srgbClr val="25243D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82137C-0A62-854C-B88D-6FBB148C3BD3}"/>
              </a:ext>
            </a:extLst>
          </p:cNvPr>
          <p:cNvSpPr/>
          <p:nvPr/>
        </p:nvSpPr>
        <p:spPr>
          <a:xfrm>
            <a:off x="5909768" y="3672975"/>
            <a:ext cx="2037780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x-none" sz="2400" b="1">
                <a:solidFill>
                  <a:srgbClr val="39D5D6"/>
                </a:solidFill>
                <a:latin typeface="Century Gothic Bold"/>
              </a:rPr>
              <a:t>Nutrientes</a:t>
            </a:r>
            <a:endParaRPr lang="en-US" sz="2400" dirty="0">
              <a:solidFill>
                <a:srgbClr val="39D5D6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6E966-128D-3A49-ADA7-5E4AD170828A}"/>
              </a:ext>
            </a:extLst>
          </p:cNvPr>
          <p:cNvSpPr/>
          <p:nvPr/>
        </p:nvSpPr>
        <p:spPr>
          <a:xfrm>
            <a:off x="4694069" y="5699491"/>
            <a:ext cx="3827156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Los COMPUESTOS QUÍMICOS útiles presentes en los </a:t>
            </a:r>
            <a:r>
              <a:rPr lang="en-GB" sz="1800" b="1" dirty="0">
                <a:solidFill>
                  <a:srgbClr val="25243D"/>
                </a:solidFill>
                <a:latin typeface="Century Gothic Bold"/>
              </a:rPr>
              <a:t>a</a:t>
            </a:r>
            <a:r>
              <a:rPr lang="x-none" sz="1800" b="1">
                <a:solidFill>
                  <a:srgbClr val="25243D"/>
                </a:solidFill>
                <a:latin typeface="Century Gothic Bold"/>
              </a:rPr>
              <a:t>limentos.</a:t>
            </a:r>
            <a:endParaRPr lang="en-US" sz="1800" dirty="0">
              <a:solidFill>
                <a:srgbClr val="25243D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48BCAC-B2BF-7A46-B0AC-E827224B536C}"/>
              </a:ext>
            </a:extLst>
          </p:cNvPr>
          <p:cNvSpPr/>
          <p:nvPr/>
        </p:nvSpPr>
        <p:spPr>
          <a:xfrm>
            <a:off x="7171158" y="4267716"/>
            <a:ext cx="77296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1600" b="1">
                <a:solidFill>
                  <a:srgbClr val="25243D"/>
                </a:solidFill>
                <a:latin typeface="Century Gothic Bold"/>
              </a:rPr>
              <a:t>Carbohidratos</a:t>
            </a:r>
            <a:endParaRPr lang="en-US" sz="1600" dirty="0">
              <a:solidFill>
                <a:srgbClr val="25243D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385715-CD41-A841-9B1C-0D150734E11D}"/>
              </a:ext>
            </a:extLst>
          </p:cNvPr>
          <p:cNvSpPr/>
          <p:nvPr/>
        </p:nvSpPr>
        <p:spPr>
          <a:xfrm>
            <a:off x="7301019" y="4679646"/>
            <a:ext cx="1220206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1600" b="1">
                <a:solidFill>
                  <a:srgbClr val="25243D"/>
                </a:solidFill>
                <a:latin typeface="Century Gothic Bold"/>
              </a:rPr>
              <a:t>Vitaminas </a:t>
            </a:r>
          </a:p>
          <a:p>
            <a:pPr rtl="0"/>
            <a:r>
              <a:rPr lang="x-none" sz="1600" b="1">
                <a:solidFill>
                  <a:srgbClr val="25243D"/>
                </a:solidFill>
                <a:latin typeface="Century Gothic Bold"/>
              </a:rPr>
              <a:t>y minerales</a:t>
            </a:r>
            <a:endParaRPr lang="en-US" sz="1600" dirty="0">
              <a:solidFill>
                <a:srgbClr val="25243D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0793F1-1BE2-B544-873C-373BCEC287EE}"/>
              </a:ext>
            </a:extLst>
          </p:cNvPr>
          <p:cNvSpPr/>
          <p:nvPr/>
        </p:nvSpPr>
        <p:spPr>
          <a:xfrm>
            <a:off x="7171158" y="5276300"/>
            <a:ext cx="56938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1600" b="1">
                <a:solidFill>
                  <a:srgbClr val="25243D"/>
                </a:solidFill>
                <a:latin typeface="Century Gothic Bold"/>
              </a:rPr>
              <a:t>Grasas</a:t>
            </a:r>
            <a:endParaRPr lang="en-US" sz="1600" dirty="0">
              <a:solidFill>
                <a:srgbClr val="25243D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4FE4D1-18AB-A841-9586-45248B2FFD80}"/>
              </a:ext>
            </a:extLst>
          </p:cNvPr>
          <p:cNvSpPr/>
          <p:nvPr/>
        </p:nvSpPr>
        <p:spPr>
          <a:xfrm>
            <a:off x="4887722" y="5067638"/>
            <a:ext cx="86273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1600" b="1">
                <a:solidFill>
                  <a:srgbClr val="25243D"/>
                </a:solidFill>
                <a:latin typeface="Century Gothic Bold"/>
              </a:rPr>
              <a:t>Proteínas</a:t>
            </a:r>
            <a:endParaRPr lang="en-US" sz="1600" dirty="0">
              <a:solidFill>
                <a:srgbClr val="25243D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632BCA-5EAF-9841-9189-F1B92180EFD8}"/>
              </a:ext>
            </a:extLst>
          </p:cNvPr>
          <p:cNvSpPr/>
          <p:nvPr/>
        </p:nvSpPr>
        <p:spPr>
          <a:xfrm>
            <a:off x="5155395" y="4613755"/>
            <a:ext cx="66556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1600" b="1">
                <a:solidFill>
                  <a:srgbClr val="25243D"/>
                </a:solidFill>
                <a:latin typeface="Century Gothic Bold"/>
              </a:rPr>
              <a:t>Fibra</a:t>
            </a:r>
            <a:endParaRPr lang="en-US" sz="1600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658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5" y="415063"/>
            <a:ext cx="4331855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pic>
        <p:nvPicPr>
          <p:cNvPr id="4" name="Picture 3" descr="Screen Shot 2016-02-25 at 10.09.16.png">
            <a:extLst>
              <a:ext uri="{FF2B5EF4-FFF2-40B4-BE49-F238E27FC236}">
                <a16:creationId xmlns:a16="http://schemas.microsoft.com/office/drawing/2014/main" id="{579DB818-F0B8-554B-8127-B23E4C8415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60103">
            <a:off x="305402" y="4415232"/>
            <a:ext cx="1319811" cy="1240091"/>
          </a:xfrm>
          <a:prstGeom prst="rect">
            <a:avLst/>
          </a:prstGeom>
        </p:spPr>
      </p:pic>
      <p:pic>
        <p:nvPicPr>
          <p:cNvPr id="5" name="Picture 4" descr="Screen Shot 2016-02-25 at 10.09.01.png">
            <a:extLst>
              <a:ext uri="{FF2B5EF4-FFF2-40B4-BE49-F238E27FC236}">
                <a16:creationId xmlns:a16="http://schemas.microsoft.com/office/drawing/2014/main" id="{2EC1470E-19CD-744D-90DD-69ABD1065F9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11768" y="2206657"/>
            <a:ext cx="1323287" cy="8220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BF0515-D535-9D47-A66E-73B823520C30}"/>
              </a:ext>
            </a:extLst>
          </p:cNvPr>
          <p:cNvSpPr txBox="1"/>
          <p:nvPr/>
        </p:nvSpPr>
        <p:spPr>
          <a:xfrm>
            <a:off x="1686535" y="1864743"/>
            <a:ext cx="953148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x-none" sz="8800" b="1">
                <a:solidFill>
                  <a:srgbClr val="DC3B4E"/>
                </a:solidFill>
                <a:latin typeface="Century Gothic Bold"/>
              </a:rPr>
              <a:t>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24B992-F4D2-0948-BCD3-730051B5F1FA}"/>
              </a:ext>
            </a:extLst>
          </p:cNvPr>
          <p:cNvSpPr txBox="1"/>
          <p:nvPr/>
        </p:nvSpPr>
        <p:spPr>
          <a:xfrm>
            <a:off x="1854476" y="4311294"/>
            <a:ext cx="615471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x-none" sz="8800" b="1">
                <a:solidFill>
                  <a:srgbClr val="FACA55"/>
                </a:solidFill>
                <a:latin typeface="Century Gothic Bold"/>
              </a:rPr>
              <a:t>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9E9B6D-4B62-4A41-A606-43DDB29E4B54}"/>
              </a:ext>
            </a:extLst>
          </p:cNvPr>
          <p:cNvSpPr txBox="1"/>
          <p:nvPr/>
        </p:nvSpPr>
        <p:spPr>
          <a:xfrm>
            <a:off x="1850512" y="3081953"/>
            <a:ext cx="73685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x-none" sz="8800" b="1">
                <a:solidFill>
                  <a:srgbClr val="6B3973"/>
                </a:solidFill>
                <a:latin typeface="Century Gothic Bold"/>
              </a:rPr>
              <a:t>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CC15FF-8AFF-E441-8290-375B020DDD64}"/>
              </a:ext>
            </a:extLst>
          </p:cNvPr>
          <p:cNvSpPr txBox="1"/>
          <p:nvPr/>
        </p:nvSpPr>
        <p:spPr>
          <a:xfrm>
            <a:off x="1861828" y="5460412"/>
            <a:ext cx="725537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x-none" sz="8800" b="1">
                <a:solidFill>
                  <a:srgbClr val="19A090"/>
                </a:solidFill>
                <a:latin typeface="Century Gothic Bold"/>
              </a:rPr>
              <a:t>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767BFD-F8DB-684C-8FE5-15C27DB93861}"/>
              </a:ext>
            </a:extLst>
          </p:cNvPr>
          <p:cNvSpPr txBox="1"/>
          <p:nvPr/>
        </p:nvSpPr>
        <p:spPr>
          <a:xfrm>
            <a:off x="4553744" y="2209769"/>
            <a:ext cx="3337653" cy="92333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Energía instantánea.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Pan, pasta, arroz, fruta, chocolate.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309857-913E-404E-81F9-A357416CED99}"/>
              </a:ext>
            </a:extLst>
          </p:cNvPr>
          <p:cNvSpPr txBox="1"/>
          <p:nvPr/>
        </p:nvSpPr>
        <p:spPr>
          <a:xfrm>
            <a:off x="4546570" y="4735196"/>
            <a:ext cx="3921025" cy="64633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Altas dosis de energía.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Frutos secos, queso y aceites.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9354D3-C0AF-5041-9579-CA2386591188}"/>
              </a:ext>
            </a:extLst>
          </p:cNvPr>
          <p:cNvSpPr txBox="1"/>
          <p:nvPr/>
        </p:nvSpPr>
        <p:spPr>
          <a:xfrm>
            <a:off x="4553744" y="5783825"/>
            <a:ext cx="4064355" cy="92333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Favorece el movimiento intestinal.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Vegetales, grano integral.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D13552-5C56-3949-A369-DE5815037C43}"/>
              </a:ext>
            </a:extLst>
          </p:cNvPr>
          <p:cNvSpPr txBox="1"/>
          <p:nvPr/>
        </p:nvSpPr>
        <p:spPr>
          <a:xfrm>
            <a:off x="4546570" y="3496479"/>
            <a:ext cx="3733830" cy="92333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Fabricar y regenerar.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Carne, frutos secos, queso, pescado, huevos, lentejas.</a:t>
            </a:r>
          </a:p>
        </p:txBody>
      </p:sp>
      <p:pic>
        <p:nvPicPr>
          <p:cNvPr id="15" name="Picture 14" descr="Screen Shot 2016-02-25 at 10.09.20.png">
            <a:extLst>
              <a:ext uri="{FF2B5EF4-FFF2-40B4-BE49-F238E27FC236}">
                <a16:creationId xmlns:a16="http://schemas.microsoft.com/office/drawing/2014/main" id="{F1C5165E-1670-C940-8718-412DCC0464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042" y="3093561"/>
            <a:ext cx="1270034" cy="137587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D8433D3-255D-ED47-9AC5-6714CA658B19}"/>
              </a:ext>
            </a:extLst>
          </p:cNvPr>
          <p:cNvSpPr/>
          <p:nvPr/>
        </p:nvSpPr>
        <p:spPr>
          <a:xfrm>
            <a:off x="2457698" y="2370139"/>
            <a:ext cx="2178802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DC3B4E"/>
                </a:solidFill>
                <a:latin typeface="Century Gothic Bold"/>
              </a:rPr>
              <a:t>arbohidratos</a:t>
            </a:r>
            <a:endParaRPr lang="en-US" sz="2400" dirty="0">
              <a:solidFill>
                <a:srgbClr val="DC3B4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25AFBE4-3067-624D-B9C0-77D154CF49C5}"/>
              </a:ext>
            </a:extLst>
          </p:cNvPr>
          <p:cNvSpPr/>
          <p:nvPr/>
        </p:nvSpPr>
        <p:spPr>
          <a:xfrm>
            <a:off x="2772954" y="4818992"/>
            <a:ext cx="615874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FACA55"/>
                </a:solidFill>
                <a:latin typeface="Century Gothic Bold"/>
              </a:rPr>
              <a:t>rasas</a:t>
            </a:r>
            <a:endParaRPr lang="en-US" sz="2400" dirty="0">
              <a:solidFill>
                <a:srgbClr val="FACA55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6C2151-6CBE-2E4F-B2F4-B6107EEE07E3}"/>
              </a:ext>
            </a:extLst>
          </p:cNvPr>
          <p:cNvSpPr/>
          <p:nvPr/>
        </p:nvSpPr>
        <p:spPr>
          <a:xfrm>
            <a:off x="2442554" y="3628718"/>
            <a:ext cx="116249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6B3973"/>
                </a:solidFill>
                <a:latin typeface="Century Gothic Bold"/>
              </a:rPr>
              <a:t>roteínas</a:t>
            </a:r>
            <a:endParaRPr lang="en-US" sz="2400" dirty="0">
              <a:solidFill>
                <a:srgbClr val="6B3973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CE5BC94-95CF-8A41-B2CF-564D62939212}"/>
              </a:ext>
            </a:extLst>
          </p:cNvPr>
          <p:cNvSpPr/>
          <p:nvPr/>
        </p:nvSpPr>
        <p:spPr>
          <a:xfrm>
            <a:off x="2441082" y="5962209"/>
            <a:ext cx="1279619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x-none" sz="2400" b="1">
                <a:solidFill>
                  <a:srgbClr val="19A090"/>
                </a:solidFill>
                <a:latin typeface="Century Gothic Bold"/>
              </a:rPr>
              <a:t>ibra</a:t>
            </a:r>
            <a:endParaRPr lang="en-US" sz="2400" dirty="0">
              <a:solidFill>
                <a:srgbClr val="19A090"/>
              </a:solidFill>
            </a:endParaRPr>
          </a:p>
        </p:txBody>
      </p:sp>
      <p:pic>
        <p:nvPicPr>
          <p:cNvPr id="20" name="Picture 19" descr="Screen Shot 2016-02-25 at 10.09.08.png">
            <a:extLst>
              <a:ext uri="{FF2B5EF4-FFF2-40B4-BE49-F238E27FC236}">
                <a16:creationId xmlns:a16="http://schemas.microsoft.com/office/drawing/2014/main" id="{F8054D6B-669A-F346-8FC5-1335860F151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855" y="5738313"/>
            <a:ext cx="1770169" cy="916415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35CAD0ED-AC65-CF41-83E1-FF0C0D465410}"/>
              </a:ext>
            </a:extLst>
          </p:cNvPr>
          <p:cNvSpPr txBox="1">
            <a:spLocks/>
          </p:cNvSpPr>
          <p:nvPr/>
        </p:nvSpPr>
        <p:spPr>
          <a:xfrm>
            <a:off x="4232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/>
              <a:t>Nutrientes</a:t>
            </a:r>
          </a:p>
        </p:txBody>
      </p:sp>
    </p:spTree>
    <p:extLst>
      <p:ext uri="{BB962C8B-B14F-4D97-AF65-F5344CB8AC3E}">
        <p14:creationId xmlns:p14="http://schemas.microsoft.com/office/powerpoint/2010/main" val="36943155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0" y="415063"/>
            <a:ext cx="4318000" cy="27384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  <a:cs typeface="Arial" charset="0"/>
              </a:rPr>
              <a:t>Lección 3: ¿Cómo te alimentas para ser un explorador del Ártico?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DB7EBAD-CE4E-2B4A-8F9A-64E9844D680C}"/>
              </a:ext>
            </a:extLst>
          </p:cNvPr>
          <p:cNvSpPr txBox="1">
            <a:spLocks/>
          </p:cNvSpPr>
          <p:nvPr/>
        </p:nvSpPr>
        <p:spPr>
          <a:xfrm>
            <a:off x="4486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400"/>
              <a:t>Control sobre lo aprendido</a:t>
            </a:r>
          </a:p>
        </p:txBody>
      </p:sp>
      <p:graphicFrame>
        <p:nvGraphicFramePr>
          <p:cNvPr id="7" name="Group 236">
            <a:extLst>
              <a:ext uri="{FF2B5EF4-FFF2-40B4-BE49-F238E27FC236}">
                <a16:creationId xmlns:a16="http://schemas.microsoft.com/office/drawing/2014/main" id="{5B9AF088-1EC9-6B48-8E78-B55FC6832A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449630"/>
              </p:ext>
            </p:extLst>
          </p:nvPr>
        </p:nvGraphicFramePr>
        <p:xfrm>
          <a:off x="2317363" y="2210422"/>
          <a:ext cx="6378874" cy="2267004"/>
        </p:xfrm>
        <a:graphic>
          <a:graphicData uri="http://schemas.openxmlformats.org/drawingml/2006/table">
            <a:tbl>
              <a:tblPr/>
              <a:tblGrid>
                <a:gridCol w="6378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55668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</a:t>
                      </a:r>
                      <a:r>
                        <a:rPr lang="en-GB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las calorías con la energía contenida en los alimentos.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5668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 las palabras clave correctamente.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5668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8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la función de los carbohidratos, las grasas y las proteínas en el cuerpo.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DE837595-937F-3E4C-B24E-7BBFED5A42F2}"/>
              </a:ext>
            </a:extLst>
          </p:cNvPr>
          <p:cNvSpPr/>
          <p:nvPr/>
        </p:nvSpPr>
        <p:spPr>
          <a:xfrm>
            <a:off x="434027" y="4931107"/>
            <a:ext cx="8239434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 rtl="0"/>
            <a:r>
              <a:rPr lang="en-GB" sz="4800" b="1" dirty="0">
                <a:ln w="0"/>
                <a:solidFill>
                  <a:srgbClr val="FF0000"/>
                </a:solidFill>
                <a:latin typeface="Century Gothic Bold"/>
                <a:cs typeface="Gill Sans"/>
              </a:rPr>
              <a:t>El j</a:t>
            </a:r>
            <a:r>
              <a:rPr lang="x-none" sz="4800" b="1">
                <a:ln w="0"/>
                <a:solidFill>
                  <a:srgbClr val="FF0000"/>
                </a:solidFill>
                <a:latin typeface="Century Gothic Bold"/>
                <a:cs typeface="Gill Sans"/>
              </a:rPr>
              <a:t>uego</a:t>
            </a:r>
            <a:r>
              <a:rPr lang="en-GB" sz="4800" b="1" dirty="0">
                <a:ln w="0"/>
                <a:solidFill>
                  <a:srgbClr val="FF0000"/>
                </a:solidFill>
                <a:latin typeface="Century Gothic Bold"/>
                <a:cs typeface="Gill Sans"/>
              </a:rPr>
              <a:t> </a:t>
            </a:r>
            <a:r>
              <a:rPr lang="en-GB" sz="4800" b="1" dirty="0">
                <a:ln w="0"/>
                <a:solidFill>
                  <a:srgbClr val="FFC000"/>
                </a:solidFill>
                <a:latin typeface="Century Gothic Bold"/>
                <a:cs typeface="Gill Sans"/>
              </a:rPr>
              <a:t>del</a:t>
            </a:r>
            <a:r>
              <a:rPr lang="en-GB" sz="4800" b="1" dirty="0">
                <a:ln w="0"/>
                <a:latin typeface="Century Gothic Bold"/>
                <a:cs typeface="Gill Sans"/>
              </a:rPr>
              <a:t> </a:t>
            </a:r>
            <a:r>
              <a:rPr lang="x-none" sz="4800" b="1">
                <a:ln w="0"/>
                <a:solidFill>
                  <a:srgbClr val="06B050"/>
                </a:solidFill>
                <a:latin typeface="Century Gothic Bold"/>
                <a:cs typeface="Gill Sans"/>
              </a:rPr>
              <a:t>semáforo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03B7A4E-0036-CF44-AB67-92C7EBC09954}"/>
              </a:ext>
            </a:extLst>
          </p:cNvPr>
          <p:cNvSpPr/>
          <p:nvPr/>
        </p:nvSpPr>
        <p:spPr>
          <a:xfrm>
            <a:off x="449263" y="2205038"/>
            <a:ext cx="1542374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6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279629E-5881-A740-89CB-2A22355D6EFD}"/>
              </a:ext>
            </a:extLst>
          </p:cNvPr>
          <p:cNvSpPr/>
          <p:nvPr/>
        </p:nvSpPr>
        <p:spPr>
          <a:xfrm>
            <a:off x="449262" y="2989506"/>
            <a:ext cx="1542375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6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F6993C1-C53B-2347-B126-8AB58E56F882}"/>
              </a:ext>
            </a:extLst>
          </p:cNvPr>
          <p:cNvSpPr/>
          <p:nvPr/>
        </p:nvSpPr>
        <p:spPr>
          <a:xfrm>
            <a:off x="449263" y="3775822"/>
            <a:ext cx="1542374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600" b="1">
                <a:solidFill>
                  <a:srgbClr val="1A1A1A"/>
                </a:solidFill>
                <a:latin typeface="Century Gothic Bold"/>
              </a:rPr>
              <a:t>Avanzado</a:t>
            </a:r>
          </a:p>
        </p:txBody>
      </p:sp>
    </p:spTree>
    <p:extLst>
      <p:ext uri="{BB962C8B-B14F-4D97-AF65-F5344CB8AC3E}">
        <p14:creationId xmlns:p14="http://schemas.microsoft.com/office/powerpoint/2010/main" val="413859207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schemas.microsoft.com/office/2006/documentManagement/types"/>
    <ds:schemaRef ds:uri="http://purl.org/dc/terms/"/>
    <ds:schemaRef ds:uri="7dd0c2b8-7301-49b5-921e-ab84ec4c20a5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8dd429a2-b850-4aa5-85c2-8487e2b197c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569D8A6-06A2-4E5F-9A27-1A4BC231183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1797</TotalTime>
  <Words>1475</Words>
  <Application>Microsoft Office PowerPoint</Application>
  <PresentationFormat>On-screen Show (4:3)</PresentationFormat>
  <Paragraphs>226</Paragraphs>
  <Slides>32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Sassoon Sans</vt:lpstr>
      <vt:lpstr>Office Theme</vt:lpstr>
      <vt:lpstr>PowerPoint Presentation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2: ¿Cómo te entrenas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  <vt:lpstr>Lección 3: ¿Cómo te alimentas para ser un explorador del Ártico?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116</cp:revision>
  <cp:lastPrinted>2018-10-15T11:47:29Z</cp:lastPrinted>
  <dcterms:modified xsi:type="dcterms:W3CDTF">2020-03-28T13:43:41Z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